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005" r:id="rId1"/>
    <p:sldMasterId id="2147487020" r:id="rId2"/>
  </p:sldMasterIdLst>
  <p:notesMasterIdLst>
    <p:notesMasterId r:id="rId35"/>
  </p:notesMasterIdLst>
  <p:handoutMasterIdLst>
    <p:handoutMasterId r:id="rId36"/>
  </p:handoutMasterIdLst>
  <p:sldIdLst>
    <p:sldId id="1219" r:id="rId3"/>
    <p:sldId id="1606" r:id="rId4"/>
    <p:sldId id="1657" r:id="rId5"/>
    <p:sldId id="1658" r:id="rId6"/>
    <p:sldId id="1672" r:id="rId7"/>
    <p:sldId id="1605" r:id="rId8"/>
    <p:sldId id="1604" r:id="rId9"/>
    <p:sldId id="1576" r:id="rId10"/>
    <p:sldId id="1601" r:id="rId11"/>
    <p:sldId id="1607" r:id="rId12"/>
    <p:sldId id="1649" r:id="rId13"/>
    <p:sldId id="1653" r:id="rId14"/>
    <p:sldId id="1585" r:id="rId15"/>
    <p:sldId id="1589" r:id="rId16"/>
    <p:sldId id="1590" r:id="rId17"/>
    <p:sldId id="1591" r:id="rId18"/>
    <p:sldId id="1655" r:id="rId19"/>
    <p:sldId id="1660" r:id="rId20"/>
    <p:sldId id="1651" r:id="rId21"/>
    <p:sldId id="1586" r:id="rId22"/>
    <p:sldId id="1656" r:id="rId23"/>
    <p:sldId id="1608" r:id="rId24"/>
    <p:sldId id="1600" r:id="rId25"/>
    <p:sldId id="1611" r:id="rId26"/>
    <p:sldId id="1630" r:id="rId27"/>
    <p:sldId id="1613" r:id="rId28"/>
    <p:sldId id="1614" r:id="rId29"/>
    <p:sldId id="1661" r:id="rId30"/>
    <p:sldId id="1667" r:id="rId31"/>
    <p:sldId id="1668" r:id="rId32"/>
    <p:sldId id="1609" r:id="rId33"/>
    <p:sldId id="1596" r:id="rId34"/>
  </p:sldIdLst>
  <p:sldSz cx="9144000" cy="6858000" type="screen4x3"/>
  <p:notesSz cx="7104063" cy="10234613"/>
  <p:defaultTextStyle>
    <a:defPPr>
      <a:defRPr lang="en-US"/>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extLst>
    <p:ext uri="{EFAFB233-063F-42B5-8137-9DF3F51BA10A}">
      <p15:sldGuideLst xmlns:p15="http://schemas.microsoft.com/office/powerpoint/2012/main">
        <p15:guide id="1" orient="horz" pos="1207" userDrawn="1">
          <p15:clr>
            <a:srgbClr val="A4A3A4"/>
          </p15:clr>
        </p15:guide>
        <p15:guide id="2" orient="horz" pos="73">
          <p15:clr>
            <a:srgbClr val="A4A3A4"/>
          </p15:clr>
        </p15:guide>
        <p15:guide id="3" orient="horz" pos="2976" userDrawn="1">
          <p15:clr>
            <a:srgbClr val="A4A3A4"/>
          </p15:clr>
        </p15:guide>
        <p15:guide id="4" pos="1882" userDrawn="1">
          <p15:clr>
            <a:srgbClr val="A4A3A4"/>
          </p15:clr>
        </p15:guide>
        <p15:guide id="5" pos="4921" userDrawn="1">
          <p15:clr>
            <a:srgbClr val="A4A3A4"/>
          </p15:clr>
        </p15:guide>
        <p15:guide id="6"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hcm" lastIdx="1"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a:srgbClr val="66FFFF"/>
    <a:srgbClr val="4F81BD"/>
    <a:srgbClr val="FF66FF"/>
    <a:srgbClr val="FF5050"/>
    <a:srgbClr val="C00000"/>
    <a:srgbClr val="0000CC"/>
    <a:srgbClr val="FFFFFF"/>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보통 스타일 1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보통 스타일 4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밝은 스타일 2 - 강조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187" autoAdjust="0"/>
    <p:restoredTop sz="93429" autoAdjust="0"/>
  </p:normalViewPr>
  <p:slideViewPr>
    <p:cSldViewPr showGuides="1">
      <p:cViewPr varScale="1">
        <p:scale>
          <a:sx n="72" d="100"/>
          <a:sy n="72" d="100"/>
        </p:scale>
        <p:origin x="749" y="62"/>
      </p:cViewPr>
      <p:guideLst>
        <p:guide orient="horz" pos="1207"/>
        <p:guide orient="horz" pos="73"/>
        <p:guide orient="horz" pos="2976"/>
        <p:guide pos="1882"/>
        <p:guide pos="4921"/>
        <p:guide pos="2880"/>
      </p:guideLst>
    </p:cSldViewPr>
  </p:slideViewPr>
  <p:outlineViewPr>
    <p:cViewPr>
      <p:scale>
        <a:sx n="33" d="100"/>
        <a:sy n="33" d="100"/>
      </p:scale>
      <p:origin x="0" y="-10896"/>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45" d="100"/>
          <a:sy n="45" d="100"/>
        </p:scale>
        <p:origin x="2776" y="60"/>
      </p:cViewPr>
      <p:guideLst>
        <p:guide orient="horz" pos="3224"/>
        <p:guide pos="223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이 슬아" userId="e29b8e8b314642d0" providerId="LiveId" clId="{75C7D396-396B-48D3-8CF7-A683ACF445C7}"/>
    <pc:docChg chg="undo custSel modSld">
      <pc:chgData name="이 슬아" userId="e29b8e8b314642d0" providerId="LiveId" clId="{75C7D396-396B-48D3-8CF7-A683ACF445C7}" dt="2022-06-14T03:30:41.008" v="13" actId="20577"/>
      <pc:docMkLst>
        <pc:docMk/>
      </pc:docMkLst>
      <pc:sldChg chg="modSp mod">
        <pc:chgData name="이 슬아" userId="e29b8e8b314642d0" providerId="LiveId" clId="{75C7D396-396B-48D3-8CF7-A683ACF445C7}" dt="2022-06-14T03:30:41.008" v="13" actId="20577"/>
        <pc:sldMkLst>
          <pc:docMk/>
          <pc:sldMk cId="27849071" sldId="1660"/>
        </pc:sldMkLst>
        <pc:graphicFrameChg chg="modGraphic">
          <ac:chgData name="이 슬아" userId="e29b8e8b314642d0" providerId="LiveId" clId="{75C7D396-396B-48D3-8CF7-A683ACF445C7}" dt="2022-06-14T03:30:41.008" v="13" actId="20577"/>
          <ac:graphicFrameMkLst>
            <pc:docMk/>
            <pc:sldMk cId="27849071" sldId="1660"/>
            <ac:graphicFrameMk id="7" creationId="{51E5586E-8695-46DD-A40D-EA5C891A93C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1" y="1"/>
            <a:ext cx="3079042" cy="512143"/>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lvl1pPr>
              <a:defRPr sz="1300">
                <a:latin typeface="굴림" pitchFamily="50" charset="-127"/>
                <a:ea typeface="굴림" pitchFamily="50" charset="-127"/>
              </a:defRPr>
            </a:lvl1pPr>
          </a:lstStyle>
          <a:p>
            <a:pPr>
              <a:defRPr/>
            </a:pPr>
            <a:endParaRPr lang="en-US" altLang="ko-KR"/>
          </a:p>
        </p:txBody>
      </p:sp>
      <p:sp>
        <p:nvSpPr>
          <p:cNvPr id="137219" name="Rectangle 3"/>
          <p:cNvSpPr>
            <a:spLocks noGrp="1" noChangeArrowheads="1"/>
          </p:cNvSpPr>
          <p:nvPr>
            <p:ph type="dt" sz="quarter" idx="1"/>
          </p:nvPr>
        </p:nvSpPr>
        <p:spPr bwMode="auto">
          <a:xfrm>
            <a:off x="4023348" y="1"/>
            <a:ext cx="3079040" cy="512143"/>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lvl1pPr algn="r">
              <a:defRPr sz="1300">
                <a:latin typeface="굴림" pitchFamily="50" charset="-127"/>
                <a:ea typeface="굴림" pitchFamily="50" charset="-127"/>
              </a:defRPr>
            </a:lvl1pPr>
          </a:lstStyle>
          <a:p>
            <a:pPr>
              <a:defRPr/>
            </a:pPr>
            <a:endParaRPr lang="en-US" altLang="ko-KR"/>
          </a:p>
        </p:txBody>
      </p:sp>
      <p:sp>
        <p:nvSpPr>
          <p:cNvPr id="137220" name="Rectangle 4"/>
          <p:cNvSpPr>
            <a:spLocks noGrp="1" noChangeArrowheads="1"/>
          </p:cNvSpPr>
          <p:nvPr>
            <p:ph type="ftr" sz="quarter" idx="2"/>
          </p:nvPr>
        </p:nvSpPr>
        <p:spPr bwMode="auto">
          <a:xfrm>
            <a:off x="1" y="9720824"/>
            <a:ext cx="3079042" cy="512142"/>
          </a:xfrm>
          <a:prstGeom prst="rect">
            <a:avLst/>
          </a:prstGeom>
          <a:noFill/>
          <a:ln w="9525">
            <a:noFill/>
            <a:miter lim="800000"/>
            <a:headEnd/>
            <a:tailEnd/>
          </a:ln>
          <a:effectLst/>
        </p:spPr>
        <p:txBody>
          <a:bodyPr vert="horz" wrap="square" lIns="95262" tIns="47631" rIns="95262" bIns="47631" numCol="1" anchor="b" anchorCtr="0" compatLnSpc="1">
            <a:prstTxWarp prst="textNoShape">
              <a:avLst/>
            </a:prstTxWarp>
          </a:bodyPr>
          <a:lstStyle>
            <a:lvl1pPr>
              <a:defRPr sz="1300">
                <a:latin typeface="굴림" pitchFamily="50" charset="-127"/>
                <a:ea typeface="굴림" pitchFamily="50" charset="-127"/>
              </a:defRPr>
            </a:lvl1pPr>
          </a:lstStyle>
          <a:p>
            <a:pPr>
              <a:defRPr/>
            </a:pPr>
            <a:endParaRPr lang="en-US" altLang="ko-KR"/>
          </a:p>
        </p:txBody>
      </p:sp>
      <p:sp>
        <p:nvSpPr>
          <p:cNvPr id="137221" name="Rectangle 5"/>
          <p:cNvSpPr>
            <a:spLocks noGrp="1" noChangeArrowheads="1"/>
          </p:cNvSpPr>
          <p:nvPr>
            <p:ph type="sldNum" sz="quarter" idx="3"/>
          </p:nvPr>
        </p:nvSpPr>
        <p:spPr bwMode="auto">
          <a:xfrm>
            <a:off x="4023348" y="9720824"/>
            <a:ext cx="3079040" cy="512142"/>
          </a:xfrm>
          <a:prstGeom prst="rect">
            <a:avLst/>
          </a:prstGeom>
          <a:noFill/>
          <a:ln w="9525">
            <a:noFill/>
            <a:miter lim="800000"/>
            <a:headEnd/>
            <a:tailEnd/>
          </a:ln>
          <a:effectLst/>
        </p:spPr>
        <p:txBody>
          <a:bodyPr vert="horz" wrap="square" lIns="95262" tIns="47631" rIns="95262" bIns="47631" numCol="1" anchor="b" anchorCtr="0" compatLnSpc="1">
            <a:prstTxWarp prst="textNoShape">
              <a:avLst/>
            </a:prstTxWarp>
          </a:bodyPr>
          <a:lstStyle>
            <a:lvl1pPr algn="r">
              <a:defRPr sz="1300">
                <a:latin typeface="굴림" pitchFamily="50" charset="-127"/>
                <a:ea typeface="굴림" pitchFamily="50" charset="-127"/>
              </a:defRPr>
            </a:lvl1pPr>
          </a:lstStyle>
          <a:p>
            <a:pPr>
              <a:defRPr/>
            </a:pPr>
            <a:fld id="{A6A0D0C3-12D6-4327-84DA-60F0114DF513}" type="slidenum">
              <a:rPr lang="en-US" altLang="ko-KR"/>
              <a:pPr>
                <a:defRPr/>
              </a:pPr>
              <a:t>‹#›</a:t>
            </a:fld>
            <a:endParaRPr lang="en-US" altLang="ko-KR" dirty="0"/>
          </a:p>
        </p:txBody>
      </p:sp>
    </p:spTree>
    <p:extLst>
      <p:ext uri="{BB962C8B-B14F-4D97-AF65-F5344CB8AC3E}">
        <p14:creationId xmlns:p14="http://schemas.microsoft.com/office/powerpoint/2010/main" val="3187659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idx="1"/>
          </p:nvPr>
        </p:nvSpPr>
        <p:spPr bwMode="auto">
          <a:xfrm>
            <a:off x="4023348" y="1"/>
            <a:ext cx="3079040" cy="512143"/>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lvl1pPr algn="r">
              <a:defRPr sz="1300">
                <a:latin typeface="굴림" pitchFamily="50" charset="-127"/>
                <a:ea typeface="굴림" pitchFamily="50" charset="-127"/>
              </a:defRPr>
            </a:lvl1pPr>
          </a:lstStyle>
          <a:p>
            <a:pPr>
              <a:defRPr/>
            </a:pPr>
            <a:endParaRPr lang="en-US" altLang="ko-KR"/>
          </a:p>
        </p:txBody>
      </p:sp>
      <p:sp>
        <p:nvSpPr>
          <p:cNvPr id="81924" name="Rectangle 4"/>
          <p:cNvSpPr>
            <a:spLocks noGrp="1" noRot="1" noChangeAspect="1" noChangeArrowheads="1" noTextEdit="1"/>
          </p:cNvSpPr>
          <p:nvPr>
            <p:ph type="sldImg" idx="2"/>
          </p:nvPr>
        </p:nvSpPr>
        <p:spPr bwMode="auto">
          <a:xfrm>
            <a:off x="995363" y="768350"/>
            <a:ext cx="5113337" cy="38354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1580" y="4861235"/>
            <a:ext cx="5682580" cy="4604341"/>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p>
            <a:pPr lvl="0"/>
            <a:r>
              <a:rPr lang="ko-KR" altLang="en-US" noProof="0"/>
              <a:t>마스터 텍스트 스타일을 편집합니다</a:t>
            </a:r>
          </a:p>
          <a:p>
            <a:pPr lvl="1"/>
            <a:r>
              <a:rPr lang="ko-KR" altLang="en-US" noProof="0"/>
              <a:t>둘째 수준</a:t>
            </a:r>
          </a:p>
          <a:p>
            <a:pPr lvl="2"/>
            <a:r>
              <a:rPr lang="ko-KR" altLang="en-US" noProof="0"/>
              <a:t>셋째 수준</a:t>
            </a:r>
          </a:p>
          <a:p>
            <a:pPr lvl="3"/>
            <a:r>
              <a:rPr lang="ko-KR" altLang="en-US" noProof="0"/>
              <a:t>넷째 수준</a:t>
            </a:r>
          </a:p>
          <a:p>
            <a:pPr lvl="4"/>
            <a:r>
              <a:rPr lang="ko-KR" altLang="en-US" noProof="0"/>
              <a:t>다섯째 수준</a:t>
            </a:r>
          </a:p>
        </p:txBody>
      </p:sp>
      <p:sp>
        <p:nvSpPr>
          <p:cNvPr id="3079" name="Rectangle 7"/>
          <p:cNvSpPr>
            <a:spLocks noGrp="1" noChangeArrowheads="1"/>
          </p:cNvSpPr>
          <p:nvPr>
            <p:ph type="sldNum" sz="quarter" idx="5"/>
          </p:nvPr>
        </p:nvSpPr>
        <p:spPr bwMode="auto">
          <a:xfrm>
            <a:off x="4023348" y="9720824"/>
            <a:ext cx="3079040" cy="512142"/>
          </a:xfrm>
          <a:prstGeom prst="rect">
            <a:avLst/>
          </a:prstGeom>
          <a:noFill/>
          <a:ln w="9525">
            <a:noFill/>
            <a:miter lim="800000"/>
            <a:headEnd/>
            <a:tailEnd/>
          </a:ln>
          <a:effectLst/>
        </p:spPr>
        <p:txBody>
          <a:bodyPr vert="horz" wrap="square" lIns="95262" tIns="47631" rIns="95262" bIns="47631" numCol="1" anchor="b" anchorCtr="0" compatLnSpc="1">
            <a:prstTxWarp prst="textNoShape">
              <a:avLst/>
            </a:prstTxWarp>
          </a:bodyPr>
          <a:lstStyle>
            <a:lvl1pPr algn="r">
              <a:defRPr sz="1300">
                <a:latin typeface="굴림" pitchFamily="50" charset="-127"/>
                <a:ea typeface="굴림" pitchFamily="50" charset="-127"/>
              </a:defRPr>
            </a:lvl1pPr>
          </a:lstStyle>
          <a:p>
            <a:pPr>
              <a:defRPr/>
            </a:pPr>
            <a:fld id="{A4E5C5B0-BAB3-4B09-913C-E8A3BE9F1E51}" type="slidenum">
              <a:rPr lang="en-US" altLang="ko-KR"/>
              <a:pPr>
                <a:defRPr/>
              </a:pPr>
              <a:t>‹#›</a:t>
            </a:fld>
            <a:endParaRPr lang="en-US" altLang="ko-KR" dirty="0"/>
          </a:p>
        </p:txBody>
      </p:sp>
    </p:spTree>
    <p:extLst>
      <p:ext uri="{BB962C8B-B14F-4D97-AF65-F5344CB8AC3E}">
        <p14:creationId xmlns:p14="http://schemas.microsoft.com/office/powerpoint/2010/main" val="1629311468"/>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pPr defTabSz="949935">
              <a:defRPr/>
            </a:pPr>
            <a:fld id="{8F092473-9941-4205-9D8F-1E73D0544FEA}" type="slidenum">
              <a:rPr lang="en-US" altLang="ko-KR">
                <a:solidFill>
                  <a:srgbClr val="000000"/>
                </a:solidFill>
                <a:latin typeface="굴림" charset="-127"/>
                <a:ea typeface="굴림" charset="-127"/>
              </a:rPr>
              <a:pPr defTabSz="949935">
                <a:defRPr/>
              </a:pPr>
              <a:t>1</a:t>
            </a:fld>
            <a:endParaRPr lang="en-US" altLang="ko-KR">
              <a:solidFill>
                <a:srgbClr val="000000"/>
              </a:solidFill>
              <a:latin typeface="굴림" charset="-127"/>
              <a:ea typeface="굴림" charset="-127"/>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ko-KR" altLang="ko-KR" dirty="0">
              <a:latin typeface="굴림" charset="-127"/>
              <a:ea typeface="굴림" charset="-127"/>
            </a:endParaRPr>
          </a:p>
        </p:txBody>
      </p:sp>
    </p:spTree>
    <p:extLst>
      <p:ext uri="{BB962C8B-B14F-4D97-AF65-F5344CB8AC3E}">
        <p14:creationId xmlns:p14="http://schemas.microsoft.com/office/powerpoint/2010/main" val="1674672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defTabSz="954908">
              <a:defRPr/>
            </a:pPr>
            <a:r>
              <a:rPr lang="en-US" altLang="ko-KR" sz="1300" dirty="0">
                <a:solidFill>
                  <a:prstClr val="black"/>
                </a:solidFill>
                <a:latin typeface="Arial" panose="020B0604020202020204" pitchFamily="34" charset="0"/>
                <a:cs typeface="Arial" panose="020B0604020202020204" pitchFamily="34" charset="0"/>
              </a:rPr>
              <a:t>Eighteen </a:t>
            </a:r>
            <a:r>
              <a:rPr lang="en-US" altLang="ko-KR" sz="1300" dirty="0">
                <a:solidFill>
                  <a:prstClr val="black"/>
                </a:solidFill>
                <a:latin typeface="Arial" panose="020B0604020202020204" pitchFamily="34" charset="0"/>
                <a:ea typeface="굴림" charset="-127"/>
                <a:cs typeface="Arial" panose="020B0604020202020204" pitchFamily="34" charset="0"/>
              </a:rPr>
              <a:t>Universities in the cells shaded with green color are newly included in the Top 100 in WURI 2021</a:t>
            </a:r>
            <a:endParaRPr lang="ko-KR" altLang="en-US" sz="1300" dirty="0">
              <a:solidFill>
                <a:prstClr val="black"/>
              </a:solidFill>
              <a:latin typeface="Arial" panose="020B0604020202020204" pitchFamily="34" charset="0"/>
              <a:ea typeface="굴림" charset="-127"/>
              <a:cs typeface="Arial" panose="020B0604020202020204" pitchFamily="34" charset="0"/>
            </a:endParaRPr>
          </a:p>
          <a:p>
            <a:endParaRPr lang="ko-KR" altLang="en-US" dirty="0"/>
          </a:p>
        </p:txBody>
      </p:sp>
      <p:sp>
        <p:nvSpPr>
          <p:cNvPr id="4" name="슬라이드 번호 개체 틀 3"/>
          <p:cNvSpPr>
            <a:spLocks noGrp="1"/>
          </p:cNvSpPr>
          <p:nvPr>
            <p:ph type="sldNum" sz="quarter" idx="5"/>
          </p:nvPr>
        </p:nvSpPr>
        <p:spPr/>
        <p:txBody>
          <a:bodyPr/>
          <a:lstStyle/>
          <a:p>
            <a:pPr>
              <a:defRPr/>
            </a:pPr>
            <a:fld id="{A4E5C5B0-BAB3-4B09-913C-E8A3BE9F1E51}" type="slidenum">
              <a:rPr lang="en-US" altLang="ko-KR" smtClean="0"/>
              <a:pPr>
                <a:defRPr/>
              </a:pPr>
              <a:t>21</a:t>
            </a:fld>
            <a:endParaRPr lang="en-US" altLang="ko-KR" dirty="0"/>
          </a:p>
        </p:txBody>
      </p:sp>
    </p:spTree>
    <p:extLst>
      <p:ext uri="{BB962C8B-B14F-4D97-AF65-F5344CB8AC3E}">
        <p14:creationId xmlns:p14="http://schemas.microsoft.com/office/powerpoint/2010/main" val="122774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300" dirty="0"/>
              <a:t>Effective learning: skills from the science of learning, Stephen </a:t>
            </a:r>
            <a:r>
              <a:rPr lang="en-US" altLang="ko-KR" sz="1300" dirty="0" err="1"/>
              <a:t>Kosslyn</a:t>
            </a:r>
            <a:endParaRPr lang="en-US" altLang="ko-KR" sz="1300" dirty="0"/>
          </a:p>
          <a:p>
            <a:endParaRPr lang="en-US" altLang="ko-KR" sz="1300" dirty="0"/>
          </a:p>
          <a:p>
            <a:r>
              <a:rPr lang="en-US" altLang="ko-KR" sz="1300" dirty="0"/>
              <a:t>Foundry college, online two-year college, was founded by Dr. Stephen M. </a:t>
            </a:r>
            <a:r>
              <a:rPr lang="en-US" altLang="ko-KR" sz="1300" dirty="0" err="1"/>
              <a:t>Kosslyn</a:t>
            </a:r>
            <a:r>
              <a:rPr lang="en-US" altLang="ko-KR" sz="1300" dirty="0"/>
              <a:t>, neuroscience professor, former Dean of Social Science at Harvard University and former Chief Academic Officer at the Minerva Schools at KGI, first class in Jan 2019.</a:t>
            </a:r>
          </a:p>
          <a:p>
            <a:r>
              <a:rPr lang="en-US" altLang="ko-KR" sz="1300" dirty="0"/>
              <a:t>Admission is open to all candidates who complete the application process—regardless of test scores, previous grades, or academic credentials—but only a limited number of spots will be available for the first class.</a:t>
            </a:r>
          </a:p>
          <a:p>
            <a:endParaRPr lang="en-US" altLang="ko-KR" sz="1300" dirty="0"/>
          </a:p>
          <a:p>
            <a:r>
              <a:rPr lang="en-US" altLang="ko-KR" sz="1300" dirty="0"/>
              <a:t>DIT was founded in 1994, young but growing fast, 120 partner universities around the world, Santa Clara University in Silicon Valley, not theoretical exercise but actual project launching, German engineering and Silicon Valley market, successful transfer to the market, innovations rarely fail technically, but they fain in marketing. 9 months out of class mostly online MBA class,</a:t>
            </a:r>
            <a:endParaRPr lang="ko-KR" altLang="en-US" dirty="0"/>
          </a:p>
        </p:txBody>
      </p:sp>
      <p:sp>
        <p:nvSpPr>
          <p:cNvPr id="4" name="슬라이드 번호 개체 틀 3"/>
          <p:cNvSpPr>
            <a:spLocks noGrp="1"/>
          </p:cNvSpPr>
          <p:nvPr>
            <p:ph type="sldNum" sz="quarter" idx="5"/>
          </p:nvPr>
        </p:nvSpPr>
        <p:spPr/>
        <p:txBody>
          <a:bodyPr/>
          <a:lstStyle/>
          <a:p>
            <a:pPr>
              <a:defRPr/>
            </a:pPr>
            <a:fld id="{A4E5C5B0-BAB3-4B09-913C-E8A3BE9F1E51}" type="slidenum">
              <a:rPr lang="en-US" altLang="ko-KR" smtClean="0"/>
              <a:pPr>
                <a:defRPr/>
              </a:pPr>
              <a:t>23</a:t>
            </a:fld>
            <a:endParaRPr lang="en-US" altLang="ko-KR" dirty="0"/>
          </a:p>
        </p:txBody>
      </p:sp>
    </p:spTree>
    <p:extLst>
      <p:ext uri="{BB962C8B-B14F-4D97-AF65-F5344CB8AC3E}">
        <p14:creationId xmlns:p14="http://schemas.microsoft.com/office/powerpoint/2010/main" val="3368099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300" dirty="0"/>
              <a:t>Effective learning: skills from the science of learning, Stephen </a:t>
            </a:r>
            <a:r>
              <a:rPr lang="en-US" altLang="ko-KR" sz="1300" dirty="0" err="1"/>
              <a:t>Kosslyn</a:t>
            </a:r>
            <a:endParaRPr lang="en-US" altLang="ko-KR" sz="1300" dirty="0"/>
          </a:p>
          <a:p>
            <a:endParaRPr lang="en-US" altLang="ko-KR" sz="1300" dirty="0"/>
          </a:p>
          <a:p>
            <a:r>
              <a:rPr lang="en-US" altLang="ko-KR" sz="1300" dirty="0"/>
              <a:t>Foundry college, online two-year college, was founded by Dr. Stephen M. </a:t>
            </a:r>
            <a:r>
              <a:rPr lang="en-US" altLang="ko-KR" sz="1300" dirty="0" err="1"/>
              <a:t>Kosslyn</a:t>
            </a:r>
            <a:r>
              <a:rPr lang="en-US" altLang="ko-KR" sz="1300" dirty="0"/>
              <a:t>, neuroscience professor, former Dean of Social Science at Harvard University and former Chief Academic Officer at the Minerva Schools at KGI, first class in Jan 2019.</a:t>
            </a:r>
          </a:p>
          <a:p>
            <a:r>
              <a:rPr lang="en-US" altLang="ko-KR" sz="1300" dirty="0"/>
              <a:t>Admission is open to all candidates who complete the application process—regardless of test scores, previous grades, or academic credentials—but only a limited number of spots will be available for the first class.</a:t>
            </a:r>
          </a:p>
          <a:p>
            <a:endParaRPr lang="en-US" altLang="ko-KR" sz="1300" dirty="0"/>
          </a:p>
          <a:p>
            <a:r>
              <a:rPr lang="en-US" altLang="ko-KR" sz="1300" dirty="0"/>
              <a:t>DIT was founded in 1994, young but growing fast, 120 partner universities around the world, Santa Clara University in Silicon Valley, not theoretical exercise but actual project launching, German engineering and Silicon Valley market, successful transfer to the market, innovations rarely fail technically, but they fain in marketing. 9 months out of class mostly online MBA class,</a:t>
            </a:r>
            <a:endParaRPr lang="ko-KR" altLang="en-US" dirty="0"/>
          </a:p>
        </p:txBody>
      </p:sp>
      <p:sp>
        <p:nvSpPr>
          <p:cNvPr id="4" name="슬라이드 번호 개체 틀 3"/>
          <p:cNvSpPr>
            <a:spLocks noGrp="1"/>
          </p:cNvSpPr>
          <p:nvPr>
            <p:ph type="sldNum" sz="quarter" idx="5"/>
          </p:nvPr>
        </p:nvSpPr>
        <p:spPr/>
        <p:txBody>
          <a:bodyPr/>
          <a:lstStyle/>
          <a:p>
            <a:pPr>
              <a:defRPr/>
            </a:pPr>
            <a:fld id="{A4E5C5B0-BAB3-4B09-913C-E8A3BE9F1E51}" type="slidenum">
              <a:rPr lang="en-US" altLang="ko-KR" smtClean="0"/>
              <a:pPr>
                <a:defRPr/>
              </a:pPr>
              <a:t>24</a:t>
            </a:fld>
            <a:endParaRPr lang="en-US" altLang="ko-KR" dirty="0"/>
          </a:p>
        </p:txBody>
      </p:sp>
    </p:spTree>
    <p:extLst>
      <p:ext uri="{BB962C8B-B14F-4D97-AF65-F5344CB8AC3E}">
        <p14:creationId xmlns:p14="http://schemas.microsoft.com/office/powerpoint/2010/main" val="201085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300" dirty="0"/>
              <a:t>Effective learning: skills from the science of learning, Stephen </a:t>
            </a:r>
            <a:r>
              <a:rPr lang="en-US" altLang="ko-KR" sz="1300" dirty="0" err="1"/>
              <a:t>Kosslyn</a:t>
            </a:r>
            <a:endParaRPr lang="en-US" altLang="ko-KR" sz="1300" dirty="0"/>
          </a:p>
          <a:p>
            <a:endParaRPr lang="en-US" altLang="ko-KR" sz="1300" dirty="0"/>
          </a:p>
          <a:p>
            <a:r>
              <a:rPr lang="en-US" altLang="ko-KR" sz="1300" dirty="0"/>
              <a:t>Foundry college, online two-year college, was founded by Dr. Stephen M. </a:t>
            </a:r>
            <a:r>
              <a:rPr lang="en-US" altLang="ko-KR" sz="1300" dirty="0" err="1"/>
              <a:t>Kosslyn</a:t>
            </a:r>
            <a:r>
              <a:rPr lang="en-US" altLang="ko-KR" sz="1300" dirty="0"/>
              <a:t>, neuroscience professor, former Dean of Social Science at Harvard University and former Chief Academic Officer at the Minerva Schools at KGI, first class in Jan 2019.</a:t>
            </a:r>
          </a:p>
          <a:p>
            <a:r>
              <a:rPr lang="en-US" altLang="ko-KR" sz="1300" dirty="0"/>
              <a:t>Admission is open to all candidates who complete the application process—regardless of test scores, previous grades, or academic credentials—but only a limited number of spots will be available for the first class.</a:t>
            </a:r>
          </a:p>
          <a:p>
            <a:endParaRPr lang="en-US" altLang="ko-KR" sz="1300" dirty="0"/>
          </a:p>
          <a:p>
            <a:r>
              <a:rPr lang="en-US" altLang="ko-KR" sz="1300" dirty="0"/>
              <a:t>DIT was founded in 1994, young but growing fast, 120 partner universities around the world, Santa Clara University in Silicon Valley, not theoretical exercise but actual project launching, German engineering and Silicon Valley market, successful transfer to the market, innovations rarely fail technically, but they fain in marketing. 9 months out of class mostly online MBA class,</a:t>
            </a:r>
            <a:endParaRPr lang="ko-KR" altLang="en-US" dirty="0"/>
          </a:p>
        </p:txBody>
      </p:sp>
      <p:sp>
        <p:nvSpPr>
          <p:cNvPr id="4" name="슬라이드 번호 개체 틀 3"/>
          <p:cNvSpPr>
            <a:spLocks noGrp="1"/>
          </p:cNvSpPr>
          <p:nvPr>
            <p:ph type="sldNum" sz="quarter" idx="5"/>
          </p:nvPr>
        </p:nvSpPr>
        <p:spPr/>
        <p:txBody>
          <a:bodyPr/>
          <a:lstStyle/>
          <a:p>
            <a:pPr>
              <a:defRPr/>
            </a:pPr>
            <a:fld id="{A4E5C5B0-BAB3-4B09-913C-E8A3BE9F1E51}" type="slidenum">
              <a:rPr lang="en-US" altLang="ko-KR" smtClean="0"/>
              <a:pPr>
                <a:defRPr/>
              </a:pPr>
              <a:t>25</a:t>
            </a:fld>
            <a:endParaRPr lang="en-US" altLang="ko-KR" dirty="0"/>
          </a:p>
        </p:txBody>
      </p:sp>
    </p:spTree>
    <p:extLst>
      <p:ext uri="{BB962C8B-B14F-4D97-AF65-F5344CB8AC3E}">
        <p14:creationId xmlns:p14="http://schemas.microsoft.com/office/powerpoint/2010/main" val="894025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300" dirty="0"/>
              <a:t>Effective learning: skills from the science of learning, Stephen </a:t>
            </a:r>
            <a:r>
              <a:rPr lang="en-US" altLang="ko-KR" sz="1300" dirty="0" err="1"/>
              <a:t>Kosslyn</a:t>
            </a:r>
            <a:endParaRPr lang="en-US" altLang="ko-KR" sz="1300" dirty="0"/>
          </a:p>
          <a:p>
            <a:endParaRPr lang="en-US" altLang="ko-KR" sz="1300" dirty="0"/>
          </a:p>
          <a:p>
            <a:r>
              <a:rPr lang="en-US" altLang="ko-KR" sz="1300" dirty="0"/>
              <a:t>Foundry college, online two-year college, was founded by Dr. Stephen M. </a:t>
            </a:r>
            <a:r>
              <a:rPr lang="en-US" altLang="ko-KR" sz="1300" dirty="0" err="1"/>
              <a:t>Kosslyn</a:t>
            </a:r>
            <a:r>
              <a:rPr lang="en-US" altLang="ko-KR" sz="1300" dirty="0"/>
              <a:t>, neuroscience professor, former Dean of Social Science at Harvard University and former Chief Academic Officer at the Minerva Schools at KGI, first class in Jan 2019.</a:t>
            </a:r>
          </a:p>
          <a:p>
            <a:r>
              <a:rPr lang="en-US" altLang="ko-KR" sz="1300" dirty="0"/>
              <a:t>Admission is open to all candidates who complete the application process—regardless of test scores, previous grades, or academic credentials—but only a limited number of spots will be available for the first class.</a:t>
            </a:r>
          </a:p>
          <a:p>
            <a:endParaRPr lang="en-US" altLang="ko-KR" sz="1300" dirty="0"/>
          </a:p>
          <a:p>
            <a:r>
              <a:rPr lang="en-US" altLang="ko-KR" sz="1300" dirty="0"/>
              <a:t>DIT was founded in 1994, young but growing fast, 120 partner universities around the world, Santa Clara University in Silicon Valley, not theoretical exercise but actual project launching, German engineering and Silicon Valley market, successful transfer to the market, innovations rarely fail technically, but they fain in marketing. 9 months out of class mostly online MBA class,</a:t>
            </a:r>
            <a:endParaRPr lang="ko-KR" altLang="en-US" dirty="0"/>
          </a:p>
        </p:txBody>
      </p:sp>
      <p:sp>
        <p:nvSpPr>
          <p:cNvPr id="4" name="슬라이드 번호 개체 틀 3"/>
          <p:cNvSpPr>
            <a:spLocks noGrp="1"/>
          </p:cNvSpPr>
          <p:nvPr>
            <p:ph type="sldNum" sz="quarter" idx="5"/>
          </p:nvPr>
        </p:nvSpPr>
        <p:spPr/>
        <p:txBody>
          <a:bodyPr/>
          <a:lstStyle/>
          <a:p>
            <a:pPr>
              <a:defRPr/>
            </a:pPr>
            <a:fld id="{A4E5C5B0-BAB3-4B09-913C-E8A3BE9F1E51}" type="slidenum">
              <a:rPr lang="en-US" altLang="ko-KR" smtClean="0"/>
              <a:pPr>
                <a:defRPr/>
              </a:pPr>
              <a:t>26</a:t>
            </a:fld>
            <a:endParaRPr lang="en-US" altLang="ko-KR" dirty="0"/>
          </a:p>
        </p:txBody>
      </p:sp>
    </p:spTree>
    <p:extLst>
      <p:ext uri="{BB962C8B-B14F-4D97-AF65-F5344CB8AC3E}">
        <p14:creationId xmlns:p14="http://schemas.microsoft.com/office/powerpoint/2010/main" val="408783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300" dirty="0"/>
              <a:t>Effective learning: skills from the science of learning, Stephen </a:t>
            </a:r>
            <a:r>
              <a:rPr lang="en-US" altLang="ko-KR" sz="1300" dirty="0" err="1"/>
              <a:t>Kosslyn</a:t>
            </a:r>
            <a:endParaRPr lang="en-US" altLang="ko-KR" sz="1300" dirty="0"/>
          </a:p>
          <a:p>
            <a:endParaRPr lang="en-US" altLang="ko-KR" sz="1300" dirty="0"/>
          </a:p>
          <a:p>
            <a:r>
              <a:rPr lang="en-US" altLang="ko-KR" sz="1300" dirty="0"/>
              <a:t>Foundry college, online two-year college, was founded by Dr. Stephen M. </a:t>
            </a:r>
            <a:r>
              <a:rPr lang="en-US" altLang="ko-KR" sz="1300" dirty="0" err="1"/>
              <a:t>Kosslyn</a:t>
            </a:r>
            <a:r>
              <a:rPr lang="en-US" altLang="ko-KR" sz="1300" dirty="0"/>
              <a:t>, neuroscience professor, former Dean of Social Science at Harvard University and former Chief Academic Officer at the Minerva Schools at KGI, first class in Jan 2019.</a:t>
            </a:r>
          </a:p>
          <a:p>
            <a:r>
              <a:rPr lang="en-US" altLang="ko-KR" sz="1300" dirty="0"/>
              <a:t>Admission is open to all candidates who complete the application process—regardless of test scores, previous grades, or academic credentials—but only a limited number of spots will be available for the first class.</a:t>
            </a:r>
          </a:p>
          <a:p>
            <a:endParaRPr lang="en-US" altLang="ko-KR" sz="1300" dirty="0"/>
          </a:p>
          <a:p>
            <a:r>
              <a:rPr lang="en-US" altLang="ko-KR" sz="1300" dirty="0"/>
              <a:t>DIT was founded in 1994, young but growing fast, 120 partner universities around the world, Santa Clara University in Silicon Valley, not theoretical exercise but actual project launching, German engineering and Silicon Valley market, successful transfer to the market, innovations rarely fail technically, but they fain in marketing. 9 months out of class mostly online MBA class,</a:t>
            </a:r>
            <a:endParaRPr lang="ko-KR" altLang="en-US" dirty="0"/>
          </a:p>
        </p:txBody>
      </p:sp>
      <p:sp>
        <p:nvSpPr>
          <p:cNvPr id="4" name="슬라이드 번호 개체 틀 3"/>
          <p:cNvSpPr>
            <a:spLocks noGrp="1"/>
          </p:cNvSpPr>
          <p:nvPr>
            <p:ph type="sldNum" sz="quarter" idx="5"/>
          </p:nvPr>
        </p:nvSpPr>
        <p:spPr/>
        <p:txBody>
          <a:bodyPr/>
          <a:lstStyle/>
          <a:p>
            <a:pPr>
              <a:defRPr/>
            </a:pPr>
            <a:fld id="{A4E5C5B0-BAB3-4B09-913C-E8A3BE9F1E51}" type="slidenum">
              <a:rPr lang="en-US" altLang="ko-KR" smtClean="0"/>
              <a:pPr>
                <a:defRPr/>
              </a:pPr>
              <a:t>27</a:t>
            </a:fld>
            <a:endParaRPr lang="en-US" altLang="ko-KR" dirty="0"/>
          </a:p>
        </p:txBody>
      </p:sp>
    </p:spTree>
    <p:extLst>
      <p:ext uri="{BB962C8B-B14F-4D97-AF65-F5344CB8AC3E}">
        <p14:creationId xmlns:p14="http://schemas.microsoft.com/office/powerpoint/2010/main" val="2721838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300" dirty="0"/>
              <a:t>Effective learning: skills from the science of learning, Stephen </a:t>
            </a:r>
            <a:r>
              <a:rPr lang="en-US" altLang="ko-KR" sz="1300" dirty="0" err="1"/>
              <a:t>Kosslyn</a:t>
            </a:r>
            <a:endParaRPr lang="en-US" altLang="ko-KR" sz="1300" dirty="0"/>
          </a:p>
          <a:p>
            <a:endParaRPr lang="en-US" altLang="ko-KR" sz="1300" dirty="0"/>
          </a:p>
          <a:p>
            <a:r>
              <a:rPr lang="en-US" altLang="ko-KR" sz="1300" dirty="0"/>
              <a:t>Foundry college, online two-year college, was founded by Dr. Stephen M. </a:t>
            </a:r>
            <a:r>
              <a:rPr lang="en-US" altLang="ko-KR" sz="1300" dirty="0" err="1"/>
              <a:t>Kosslyn</a:t>
            </a:r>
            <a:r>
              <a:rPr lang="en-US" altLang="ko-KR" sz="1300" dirty="0"/>
              <a:t>, neuroscience professor, former Dean of Social Science at Harvard University and former Chief Academic Officer at the Minerva Schools at KGI, first class in Jan 2019.</a:t>
            </a:r>
          </a:p>
          <a:p>
            <a:r>
              <a:rPr lang="en-US" altLang="ko-KR" sz="1300" dirty="0"/>
              <a:t>Admission is open to all candidates who complete the application process—regardless of test scores, previous grades, or academic credentials—but only a limited number of spots will be available for the first class.</a:t>
            </a:r>
          </a:p>
          <a:p>
            <a:endParaRPr lang="en-US" altLang="ko-KR" sz="1300" dirty="0"/>
          </a:p>
          <a:p>
            <a:r>
              <a:rPr lang="en-US" altLang="ko-KR" sz="1300" dirty="0"/>
              <a:t>DIT was founded in 1994, young but growing fast, 120 partner universities around the world, Santa Clara University in Silicon Valley, not theoretical exercise but actual project launching, German engineering and Silicon Valley market, successful transfer to the market, innovations rarely fail technically, but they fain in marketing. 9 months out of class mostly online MBA class,</a:t>
            </a:r>
            <a:endParaRPr lang="ko-KR" altLang="en-US" dirty="0"/>
          </a:p>
        </p:txBody>
      </p:sp>
      <p:sp>
        <p:nvSpPr>
          <p:cNvPr id="4" name="슬라이드 번호 개체 틀 3"/>
          <p:cNvSpPr>
            <a:spLocks noGrp="1"/>
          </p:cNvSpPr>
          <p:nvPr>
            <p:ph type="sldNum" sz="quarter" idx="5"/>
          </p:nvPr>
        </p:nvSpPr>
        <p:spPr/>
        <p:txBody>
          <a:bodyPr/>
          <a:lstStyle/>
          <a:p>
            <a:pPr>
              <a:defRPr/>
            </a:pPr>
            <a:fld id="{A4E5C5B0-BAB3-4B09-913C-E8A3BE9F1E51}" type="slidenum">
              <a:rPr lang="en-US" altLang="ko-KR" smtClean="0"/>
              <a:pPr>
                <a:defRPr/>
              </a:pPr>
              <a:t>28</a:t>
            </a:fld>
            <a:endParaRPr lang="en-US" altLang="ko-KR" dirty="0"/>
          </a:p>
        </p:txBody>
      </p:sp>
    </p:spTree>
    <p:extLst>
      <p:ext uri="{BB962C8B-B14F-4D97-AF65-F5344CB8AC3E}">
        <p14:creationId xmlns:p14="http://schemas.microsoft.com/office/powerpoint/2010/main" val="24695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p>
        </p:txBody>
      </p:sp>
      <p:sp>
        <p:nvSpPr>
          <p:cNvPr id="5"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4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
        <p:nvSpPr>
          <p:cNvPr id="6" name="Rectangle 2"/>
          <p:cNvSpPr txBox="1">
            <a:spLocks noChangeArrowheads="1"/>
          </p:cNvSpPr>
          <p:nvPr userDrawn="1"/>
        </p:nvSpPr>
        <p:spPr bwMode="auto">
          <a:xfrm>
            <a:off x="179388" y="76200"/>
            <a:ext cx="8208962" cy="566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kumimoji="1" sz="2800" b="0">
                <a:solidFill>
                  <a:schemeClr val="tx2"/>
                </a:solidFill>
                <a:latin typeface="맑은 고딕" pitchFamily="50" charset="-127"/>
                <a:ea typeface="맑은 고딕" pitchFamily="50" charset="-127"/>
                <a:cs typeface="+mj-cs"/>
              </a:defRPr>
            </a:lvl1pPr>
            <a:lvl2pPr algn="l" rtl="0" eaLnBrk="0" fontAlgn="base" latinLnBrk="1" hangingPunct="0">
              <a:spcBef>
                <a:spcPct val="0"/>
              </a:spcBef>
              <a:spcAft>
                <a:spcPct val="0"/>
              </a:spcAft>
              <a:defRPr kumimoji="1" sz="2800" b="1">
                <a:solidFill>
                  <a:schemeClr val="tx2"/>
                </a:solidFill>
                <a:latin typeface="Arial" charset="0"/>
                <a:ea typeface="굴림" pitchFamily="50" charset="-127"/>
              </a:defRPr>
            </a:lvl2pPr>
            <a:lvl3pPr algn="l" rtl="0" eaLnBrk="0" fontAlgn="base" latinLnBrk="1" hangingPunct="0">
              <a:spcBef>
                <a:spcPct val="0"/>
              </a:spcBef>
              <a:spcAft>
                <a:spcPct val="0"/>
              </a:spcAft>
              <a:defRPr kumimoji="1" sz="2800" b="1">
                <a:solidFill>
                  <a:schemeClr val="tx2"/>
                </a:solidFill>
                <a:latin typeface="Arial" charset="0"/>
                <a:ea typeface="굴림" pitchFamily="50" charset="-127"/>
              </a:defRPr>
            </a:lvl3pPr>
            <a:lvl4pPr algn="l" rtl="0" eaLnBrk="0" fontAlgn="base" latinLnBrk="1" hangingPunct="0">
              <a:spcBef>
                <a:spcPct val="0"/>
              </a:spcBef>
              <a:spcAft>
                <a:spcPct val="0"/>
              </a:spcAft>
              <a:defRPr kumimoji="1" sz="2800" b="1">
                <a:solidFill>
                  <a:schemeClr val="tx2"/>
                </a:solidFill>
                <a:latin typeface="Arial" charset="0"/>
                <a:ea typeface="굴림" pitchFamily="50" charset="-127"/>
              </a:defRPr>
            </a:lvl4pPr>
            <a:lvl5pPr algn="l" rtl="0" eaLnBrk="0" fontAlgn="base" latinLnBrk="1" hangingPunct="0">
              <a:spcBef>
                <a:spcPct val="0"/>
              </a:spcBef>
              <a:spcAft>
                <a:spcPct val="0"/>
              </a:spcAft>
              <a:defRPr kumimoji="1" sz="2800" b="1">
                <a:solidFill>
                  <a:schemeClr val="tx2"/>
                </a:solidFill>
                <a:latin typeface="Arial" charset="0"/>
                <a:ea typeface="굴림" pitchFamily="50" charset="-127"/>
              </a:defRPr>
            </a:lvl5pPr>
            <a:lvl6pPr marL="457200" algn="l" rtl="0" fontAlgn="base" latinLnBrk="1">
              <a:spcBef>
                <a:spcPct val="0"/>
              </a:spcBef>
              <a:spcAft>
                <a:spcPct val="0"/>
              </a:spcAft>
              <a:defRPr kumimoji="1" sz="2800">
                <a:solidFill>
                  <a:schemeClr val="tx2"/>
                </a:solidFill>
                <a:latin typeface="Verdana" pitchFamily="34" charset="0"/>
                <a:ea typeface="굴림" pitchFamily="50" charset="-127"/>
              </a:defRPr>
            </a:lvl6pPr>
            <a:lvl7pPr marL="914400" algn="l" rtl="0" fontAlgn="base" latinLnBrk="1">
              <a:spcBef>
                <a:spcPct val="0"/>
              </a:spcBef>
              <a:spcAft>
                <a:spcPct val="0"/>
              </a:spcAft>
              <a:defRPr kumimoji="1" sz="2800">
                <a:solidFill>
                  <a:schemeClr val="tx2"/>
                </a:solidFill>
                <a:latin typeface="Verdana" pitchFamily="34" charset="0"/>
                <a:ea typeface="굴림" pitchFamily="50" charset="-127"/>
              </a:defRPr>
            </a:lvl7pPr>
            <a:lvl8pPr marL="1371600" algn="l" rtl="0" fontAlgn="base" latinLnBrk="1">
              <a:spcBef>
                <a:spcPct val="0"/>
              </a:spcBef>
              <a:spcAft>
                <a:spcPct val="0"/>
              </a:spcAft>
              <a:defRPr kumimoji="1" sz="2800">
                <a:solidFill>
                  <a:schemeClr val="tx2"/>
                </a:solidFill>
                <a:latin typeface="Verdana" pitchFamily="34" charset="0"/>
                <a:ea typeface="굴림" pitchFamily="50" charset="-127"/>
              </a:defRPr>
            </a:lvl8pPr>
            <a:lvl9pPr marL="1828800" algn="l" rtl="0" fontAlgn="base" latinLnBrk="1">
              <a:spcBef>
                <a:spcPct val="0"/>
              </a:spcBef>
              <a:spcAft>
                <a:spcPct val="0"/>
              </a:spcAft>
              <a:defRPr kumimoji="1" sz="2800">
                <a:solidFill>
                  <a:schemeClr val="tx2"/>
                </a:solidFill>
                <a:latin typeface="Verdana" pitchFamily="34" charset="0"/>
                <a:ea typeface="굴림" pitchFamily="50" charset="-127"/>
              </a:defRPr>
            </a:lvl9pPr>
          </a:lstStyle>
          <a:p>
            <a:r>
              <a:rPr lang="ko-KR" altLang="en-US" dirty="0">
                <a:solidFill>
                  <a:srgbClr val="000000"/>
                </a:solidFill>
                <a:latin typeface="Arial Unicode MS" panose="020B0604020202020204" pitchFamily="50" charset="-127"/>
                <a:ea typeface="Arial Unicode MS" panose="020B0604020202020204" pitchFamily="50" charset="-127"/>
              </a:rPr>
              <a:t>마스터 제목 스타일 편집</a:t>
            </a:r>
          </a:p>
        </p:txBody>
      </p:sp>
    </p:spTree>
    <p:extLst>
      <p:ext uri="{BB962C8B-B14F-4D97-AF65-F5344CB8AC3E}">
        <p14:creationId xmlns:p14="http://schemas.microsoft.com/office/powerpoint/2010/main" val="2696816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빈 화면">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auto">
          <a:xfrm>
            <a:off x="179388" y="76201"/>
            <a:ext cx="8208962" cy="566717"/>
          </a:xfrm>
          <a:prstGeom prst="rect">
            <a:avLst/>
          </a:prstGeom>
          <a:noFill/>
          <a:ln w="9525">
            <a:noFill/>
            <a:miter lim="800000"/>
            <a:headEnd/>
            <a:tailEnd/>
          </a:ln>
          <a:effectLst/>
        </p:spPr>
        <p:txBody>
          <a:bodyPr/>
          <a:lstStyle/>
          <a:p>
            <a:pPr lvl="0"/>
            <a:r>
              <a:rPr lang="ko-KR" altLang="en-US" dirty="0"/>
              <a:t>마스터 제목 스타일 편집</a:t>
            </a:r>
          </a:p>
        </p:txBody>
      </p:sp>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407040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제목 및 표">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960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빈 화면">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23333" y="128060"/>
            <a:ext cx="8092017" cy="430741"/>
          </a:xfrm>
          <a:prstGeom prst="rect">
            <a:avLst/>
          </a:prstGeom>
        </p:spPr>
        <p:txBody>
          <a:bodyPr vert="horz" lIns="91440" tIns="45720" rIns="91440" bIns="45720" rtlCol="0" anchor="ctr">
            <a:normAutofit/>
          </a:bodyPr>
          <a:lstStyle>
            <a:lvl1pPr>
              <a:defRPr>
                <a:latin typeface="Arial" panose="020B0604020202020204" pitchFamily="34" charset="0"/>
                <a:ea typeface="Arial Unicode MS" panose="020B0604020202020204" pitchFamily="50" charset="-127"/>
                <a:cs typeface="Arial" panose="020B0604020202020204" pitchFamily="34" charset="0"/>
              </a:defRPr>
            </a:lvl1pPr>
          </a:lstStyle>
          <a:p>
            <a:r>
              <a:rPr lang="ko-KR" altLang="en-US" dirty="0"/>
              <a:t>마스터 제목 스타일 편집</a:t>
            </a:r>
            <a:endParaRPr lang="en-US" dirty="0"/>
          </a:p>
        </p:txBody>
      </p:sp>
      <p:cxnSp>
        <p:nvCxnSpPr>
          <p:cNvPr id="7" name="직선 연결선 6"/>
          <p:cNvCxnSpPr/>
          <p:nvPr userDrawn="1"/>
        </p:nvCxnSpPr>
        <p:spPr>
          <a:xfrm>
            <a:off x="423332" y="677333"/>
            <a:ext cx="8280000" cy="0"/>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720C42A6-9787-4C8A-9D6D-3CBAE75D0780}" type="slidenum">
              <a:rPr lang="ko-KR" altLang="en-US" smtClean="0"/>
              <a:pPr/>
              <a:t>‹#›</a:t>
            </a:fld>
            <a:endParaRPr lang="ko-KR" altLang="en-US" dirty="0"/>
          </a:p>
        </p:txBody>
      </p:sp>
    </p:spTree>
    <p:extLst>
      <p:ext uri="{BB962C8B-B14F-4D97-AF65-F5344CB8AC3E}">
        <p14:creationId xmlns:p14="http://schemas.microsoft.com/office/powerpoint/2010/main" val="2145748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빈 화면">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a:xfrm>
            <a:off x="8638157" y="6597352"/>
            <a:ext cx="505843" cy="260648"/>
          </a:xfrm>
          <a:prstGeom prst="rect">
            <a:avLst/>
          </a:prstGeom>
        </p:spPr>
        <p:txBody>
          <a:bodyPr/>
          <a:lstStyle>
            <a:lvl1pPr algn="r">
              <a:defRPr sz="1200" b="1">
                <a:latin typeface="Arial" pitchFamily="34" charset="0"/>
                <a:cs typeface="Arial" pitchFamily="34" charset="0"/>
              </a:defRPr>
            </a:lvl1pPr>
          </a:lstStyle>
          <a:p>
            <a:pPr>
              <a:defRPr/>
            </a:pPr>
            <a:fld id="{A261C841-2465-4B97-A1F5-5AEBDD5FDEFA}" type="slidenum">
              <a:rPr lang="en-US" altLang="ko-KR" smtClean="0"/>
              <a:pPr>
                <a:defRPr/>
              </a:pPr>
              <a:t>‹#›</a:t>
            </a:fld>
            <a:endParaRPr lang="en-US" altLang="ko-KR" dirty="0"/>
          </a:p>
        </p:txBody>
      </p:sp>
    </p:spTree>
    <p:extLst>
      <p:ext uri="{BB962C8B-B14F-4D97-AF65-F5344CB8AC3E}">
        <p14:creationId xmlns:p14="http://schemas.microsoft.com/office/powerpoint/2010/main" val="295982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제목만">
    <p:spTree>
      <p:nvGrpSpPr>
        <p:cNvPr id="1" name=""/>
        <p:cNvGrpSpPr/>
        <p:nvPr/>
      </p:nvGrpSpPr>
      <p:grpSpPr>
        <a:xfrm>
          <a:off x="0" y="0"/>
          <a:ext cx="0" cy="0"/>
          <a:chOff x="0" y="0"/>
          <a:chExt cx="0" cy="0"/>
        </a:xfrm>
      </p:grpSpPr>
      <p:sp>
        <p:nvSpPr>
          <p:cNvPr id="2" name="제목 1"/>
          <p:cNvSpPr>
            <a:spLocks noGrp="1"/>
          </p:cNvSpPr>
          <p:nvPr>
            <p:ph type="title"/>
          </p:nvPr>
        </p:nvSpPr>
        <p:spPr>
          <a:xfrm>
            <a:off x="179388" y="76201"/>
            <a:ext cx="8208962" cy="566717"/>
          </a:xfrm>
        </p:spPr>
        <p:txBody>
          <a:bodyPr/>
          <a:lstStyle>
            <a:lvl1pPr>
              <a:defRPr>
                <a:solidFill>
                  <a:schemeClr val="tx1"/>
                </a:solidFill>
              </a:defRPr>
            </a:lvl1pPr>
          </a:lstStyle>
          <a:p>
            <a:r>
              <a:rPr lang="ko-KR" altLang="en-US" dirty="0"/>
              <a:t>마스터 제목 스타일 편집</a:t>
            </a:r>
          </a:p>
        </p:txBody>
      </p:sp>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2207174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p>
        </p:txBody>
      </p:sp>
      <p:sp>
        <p:nvSpPr>
          <p:cNvPr id="5"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400">
                <a:latin typeface="+mn-lt"/>
              </a:defRPr>
            </a:lvl1pPr>
          </a:lstStyle>
          <a:p>
            <a:pPr>
              <a:defRPr/>
            </a:pPr>
            <a:fld id="{7661C71A-3E6F-4615-9121-02F609A98B1D}" type="slidenum">
              <a:rPr lang="en-US" altLang="ko-KR" smtClean="0">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724403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lvl1pPr marL="88900" indent="-88900">
              <a:defRPr>
                <a:solidFill>
                  <a:schemeClr val="tx1"/>
                </a:solidFill>
              </a:defRPr>
            </a:lvl1pPr>
            <a:lvl2pPr marL="622300" indent="-266700">
              <a:defRPr>
                <a:solidFill>
                  <a:schemeClr val="tx1"/>
                </a:solidFill>
              </a:defRPr>
            </a:lvl2pPr>
            <a:lvl3pPr marL="901700" indent="-279400">
              <a:defRPr>
                <a:solidFill>
                  <a:schemeClr val="tx1"/>
                </a:solidFill>
              </a:defRPr>
            </a:lvl3pPr>
            <a:lvl4pPr>
              <a:defRPr>
                <a:solidFill>
                  <a:schemeClr val="tx1"/>
                </a:solidFill>
              </a:defRPr>
            </a:lvl4pPr>
            <a:lvl5pPr>
              <a:defRPr>
                <a:solidFill>
                  <a:schemeClr val="tx1"/>
                </a:solidFill>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6"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400">
                <a:latin typeface="+mn-lt"/>
              </a:defRPr>
            </a:lvl1pPr>
          </a:lstStyle>
          <a:p>
            <a:pPr>
              <a:defRPr/>
            </a:pPr>
            <a:fld id="{7661C71A-3E6F-4615-9121-02F609A98B1D}" type="slidenum">
              <a:rPr lang="en-US" altLang="ko-KR" smtClean="0">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1053684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dirty="0"/>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dirty="0"/>
              <a:t>마스터 텍스트 스타일을 편집합니다</a:t>
            </a:r>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400">
                <a:latin typeface="+mn-lt"/>
              </a:defRPr>
            </a:lvl1pPr>
          </a:lstStyle>
          <a:p>
            <a:pPr>
              <a:defRPr/>
            </a:pPr>
            <a:fld id="{7661C71A-3E6F-4615-9121-02F609A98B1D}" type="slidenum">
              <a:rPr lang="en-US" altLang="ko-KR" smtClean="0">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911933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400">
                <a:latin typeface="+mn-lt"/>
              </a:defRPr>
            </a:lvl1pPr>
          </a:lstStyle>
          <a:p>
            <a:pPr>
              <a:defRPr/>
            </a:pPr>
            <a:fld id="{7661C71A-3E6F-4615-9121-02F609A98B1D}" type="slidenum">
              <a:rPr lang="en-US" altLang="ko-KR" smtClean="0">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4265011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빈 화면">
    <p:spTree>
      <p:nvGrpSpPr>
        <p:cNvPr id="1" name=""/>
        <p:cNvGrpSpPr/>
        <p:nvPr/>
      </p:nvGrpSpPr>
      <p:grpSpPr>
        <a:xfrm>
          <a:off x="0" y="0"/>
          <a:ext cx="0" cy="0"/>
          <a:chOff x="0" y="0"/>
          <a:chExt cx="0" cy="0"/>
        </a:xfrm>
      </p:grpSpPr>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400">
                <a:latin typeface="+mn-lt"/>
              </a:defRPr>
            </a:lvl1pPr>
          </a:lstStyle>
          <a:p>
            <a:pPr>
              <a:defRPr/>
            </a:pPr>
            <a:fld id="{7661C71A-3E6F-4615-9121-02F609A98B1D}" type="slidenum">
              <a:rPr lang="en-US" altLang="ko-KR" smtClean="0">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616983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sz="2400" b="0">
                <a:latin typeface="Arial" panose="020B0604020202020204" pitchFamily="34" charset="0"/>
                <a:cs typeface="Arial" panose="020B0604020202020204" pitchFamily="34" charset="0"/>
              </a:defRPr>
            </a:lvl1pPr>
          </a:lstStyle>
          <a:p>
            <a:r>
              <a:rPr lang="ko-KR" altLang="en-US" dirty="0"/>
              <a:t>마스터 제목 스타일 편집</a:t>
            </a:r>
          </a:p>
        </p:txBody>
      </p:sp>
      <p:sp>
        <p:nvSpPr>
          <p:cNvPr id="3" name="내용 개체 틀 2"/>
          <p:cNvSpPr>
            <a:spLocks noGrp="1"/>
          </p:cNvSpPr>
          <p:nvPr>
            <p:ph idx="1"/>
          </p:nvPr>
        </p:nvSpPr>
        <p:spPr/>
        <p:txBody>
          <a:bodyPr/>
          <a:lstStyle>
            <a:lvl1pPr marL="88900" indent="-88900">
              <a:defRPr>
                <a:solidFill>
                  <a:schemeClr val="tx1"/>
                </a:solidFill>
              </a:defRPr>
            </a:lvl1pPr>
            <a:lvl2pPr marL="622300" indent="-266700">
              <a:defRPr>
                <a:solidFill>
                  <a:schemeClr val="tx1"/>
                </a:solidFill>
              </a:defRPr>
            </a:lvl2pPr>
            <a:lvl3pPr marL="901700" indent="-279400">
              <a:defRPr>
                <a:solidFill>
                  <a:schemeClr val="tx1"/>
                </a:solidFill>
              </a:defRPr>
            </a:lvl3pPr>
            <a:lvl4pPr>
              <a:defRPr>
                <a:solidFill>
                  <a:schemeClr val="tx1"/>
                </a:solidFill>
                <a:latin typeface="Arial Unicode MS" panose="020B0604020202020204" pitchFamily="50" charset="-127"/>
                <a:ea typeface="Arial Unicode MS" panose="020B0604020202020204" pitchFamily="50" charset="-127"/>
              </a:defRPr>
            </a:lvl4pPr>
            <a:lvl5pPr>
              <a:defRPr>
                <a:solidFill>
                  <a:schemeClr val="tx1"/>
                </a:solidFill>
                <a:latin typeface="Arial Unicode MS" panose="020B0604020202020204" pitchFamily="50" charset="-127"/>
                <a:ea typeface="Arial Unicode MS" panose="020B0604020202020204" pitchFamily="50" charset="-127"/>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6"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4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3540779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제목 및 내용">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ko-KR" altLang="en-US" dirty="0">
              <a:solidFill>
                <a:prstClr val="black">
                  <a:tint val="75000"/>
                </a:prstClr>
              </a:solidFill>
            </a:endParaRPr>
          </a:p>
        </p:txBody>
      </p:sp>
      <p:sp>
        <p:nvSpPr>
          <p:cNvPr id="6" name="Slide Number Placeholder 5"/>
          <p:cNvSpPr>
            <a:spLocks noGrp="1"/>
          </p:cNvSpPr>
          <p:nvPr>
            <p:ph type="sldNum" sz="quarter" idx="12"/>
          </p:nvPr>
        </p:nvSpPr>
        <p:spPr>
          <a:xfrm>
            <a:off x="6966640" y="6452044"/>
            <a:ext cx="2057400" cy="365125"/>
          </a:xfrm>
        </p:spPr>
        <p:txBody>
          <a:bodyPr/>
          <a:lstStyle>
            <a:lvl1pPr>
              <a:defRPr b="1">
                <a:solidFill>
                  <a:schemeClr val="tx1"/>
                </a:solidFill>
              </a:defRPr>
            </a:lvl1pPr>
          </a:lstStyle>
          <a:p>
            <a:fld id="{593EBB56-B4E2-47DC-B100-CD66ADE2B972}" type="slidenum">
              <a:rPr lang="ko-KR" altLang="en-US" smtClean="0"/>
              <a:pPr/>
              <a:t>‹#›</a:t>
            </a:fld>
            <a:endParaRPr lang="ko-KR" altLang="en-US"/>
          </a:p>
        </p:txBody>
      </p:sp>
      <p:sp>
        <p:nvSpPr>
          <p:cNvPr id="10" name="Footer Placeholder 4"/>
          <p:cNvSpPr>
            <a:spLocks noGrp="1"/>
          </p:cNvSpPr>
          <p:nvPr>
            <p:ph type="ftr" sz="quarter" idx="11"/>
          </p:nvPr>
        </p:nvSpPr>
        <p:spPr>
          <a:xfrm>
            <a:off x="2582331" y="6483356"/>
            <a:ext cx="4049183" cy="365125"/>
          </a:xfrm>
        </p:spPr>
        <p:txBody>
          <a:bodyPr anchor="b"/>
          <a:lstStyle>
            <a:lvl1pPr>
              <a:defRPr>
                <a:solidFill>
                  <a:schemeClr val="bg2">
                    <a:lumMod val="90000"/>
                  </a:schemeClr>
                </a:solidFill>
              </a:defRPr>
            </a:lvl1pPr>
          </a:lstStyle>
          <a:p>
            <a:endParaRPr lang="ko-KR" altLang="en-US" dirty="0"/>
          </a:p>
        </p:txBody>
      </p:sp>
    </p:spTree>
    <p:extLst>
      <p:ext uri="{BB962C8B-B14F-4D97-AF65-F5344CB8AC3E}">
        <p14:creationId xmlns:p14="http://schemas.microsoft.com/office/powerpoint/2010/main" val="241526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제목 및 내용">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ko-KR" altLang="en-US" dirty="0">
              <a:solidFill>
                <a:prstClr val="black">
                  <a:tint val="75000"/>
                </a:prstClr>
              </a:solidFill>
            </a:endParaRPr>
          </a:p>
        </p:txBody>
      </p:sp>
      <p:sp>
        <p:nvSpPr>
          <p:cNvPr id="6" name="Slide Number Placeholder 5"/>
          <p:cNvSpPr>
            <a:spLocks noGrp="1"/>
          </p:cNvSpPr>
          <p:nvPr>
            <p:ph type="sldNum" sz="quarter" idx="12"/>
          </p:nvPr>
        </p:nvSpPr>
        <p:spPr>
          <a:xfrm>
            <a:off x="6966640" y="6452044"/>
            <a:ext cx="2057400" cy="365125"/>
          </a:xfrm>
        </p:spPr>
        <p:txBody>
          <a:bodyPr/>
          <a:lstStyle>
            <a:lvl1pPr>
              <a:defRPr b="1">
                <a:solidFill>
                  <a:schemeClr val="tx1"/>
                </a:solidFill>
              </a:defRPr>
            </a:lvl1pPr>
          </a:lstStyle>
          <a:p>
            <a:fld id="{593EBB56-B4E2-47DC-B100-CD66ADE2B972}" type="slidenum">
              <a:rPr lang="ko-KR" altLang="en-US" smtClean="0"/>
              <a:pPr/>
              <a:t>‹#›</a:t>
            </a:fld>
            <a:endParaRPr lang="ko-KR" altLang="en-US"/>
          </a:p>
        </p:txBody>
      </p:sp>
      <p:cxnSp>
        <p:nvCxnSpPr>
          <p:cNvPr id="8" name="직선 연결선 7"/>
          <p:cNvCxnSpPr/>
          <p:nvPr userDrawn="1"/>
        </p:nvCxnSpPr>
        <p:spPr>
          <a:xfrm>
            <a:off x="0" y="644337"/>
            <a:ext cx="9144000" cy="0"/>
          </a:xfrm>
          <a:prstGeom prst="line">
            <a:avLst/>
          </a:prstGeom>
          <a:ln w="28575"/>
        </p:spPr>
        <p:style>
          <a:lnRef idx="3">
            <a:schemeClr val="accent5"/>
          </a:lnRef>
          <a:fillRef idx="0">
            <a:schemeClr val="accent5"/>
          </a:fillRef>
          <a:effectRef idx="2">
            <a:schemeClr val="accent5"/>
          </a:effectRef>
          <a:fontRef idx="minor">
            <a:schemeClr val="tx1"/>
          </a:fontRef>
        </p:style>
      </p:cxnSp>
      <p:sp>
        <p:nvSpPr>
          <p:cNvPr id="10" name="Footer Placeholder 4"/>
          <p:cNvSpPr>
            <a:spLocks noGrp="1"/>
          </p:cNvSpPr>
          <p:nvPr>
            <p:ph type="ftr" sz="quarter" idx="11"/>
          </p:nvPr>
        </p:nvSpPr>
        <p:spPr>
          <a:xfrm>
            <a:off x="2582331" y="6483356"/>
            <a:ext cx="4049183" cy="365125"/>
          </a:xfrm>
        </p:spPr>
        <p:txBody>
          <a:bodyPr anchor="b"/>
          <a:lstStyle>
            <a:lvl1pPr>
              <a:defRPr>
                <a:solidFill>
                  <a:schemeClr val="bg2">
                    <a:lumMod val="90000"/>
                  </a:schemeClr>
                </a:solidFill>
              </a:defRPr>
            </a:lvl1pPr>
          </a:lstStyle>
          <a:p>
            <a:endParaRPr lang="ko-KR" altLang="en-US" dirty="0"/>
          </a:p>
        </p:txBody>
      </p:sp>
    </p:spTree>
    <p:extLst>
      <p:ext uri="{BB962C8B-B14F-4D97-AF65-F5344CB8AC3E}">
        <p14:creationId xmlns:p14="http://schemas.microsoft.com/office/powerpoint/2010/main" val="11536530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제목만">
    <p:spTree>
      <p:nvGrpSpPr>
        <p:cNvPr id="1" name=""/>
        <p:cNvGrpSpPr/>
        <p:nvPr/>
      </p:nvGrpSpPr>
      <p:grpSpPr>
        <a:xfrm>
          <a:off x="0" y="0"/>
          <a:ext cx="0" cy="0"/>
          <a:chOff x="0" y="0"/>
          <a:chExt cx="0" cy="0"/>
        </a:xfrm>
      </p:grpSpPr>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20220510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빈 화면">
    <p:spTree>
      <p:nvGrpSpPr>
        <p:cNvPr id="1" name=""/>
        <p:cNvGrpSpPr/>
        <p:nvPr/>
      </p:nvGrpSpPr>
      <p:grpSpPr>
        <a:xfrm>
          <a:off x="0" y="0"/>
          <a:ext cx="0" cy="0"/>
          <a:chOff x="0" y="0"/>
          <a:chExt cx="0" cy="0"/>
        </a:xfrm>
      </p:grpSpPr>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15537707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제목 및 표">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3472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빈 화면">
    <p:spTree>
      <p:nvGrpSpPr>
        <p:cNvPr id="1" name=""/>
        <p:cNvGrpSpPr/>
        <p:nvPr/>
      </p:nvGrpSpPr>
      <p:grpSpPr>
        <a:xfrm>
          <a:off x="0" y="0"/>
          <a:ext cx="0" cy="0"/>
          <a:chOff x="0" y="0"/>
          <a:chExt cx="0" cy="0"/>
        </a:xfrm>
      </p:grpSpPr>
      <p:cxnSp>
        <p:nvCxnSpPr>
          <p:cNvPr id="7" name="직선 연결선 6"/>
          <p:cNvCxnSpPr/>
          <p:nvPr userDrawn="1"/>
        </p:nvCxnSpPr>
        <p:spPr>
          <a:xfrm>
            <a:off x="423332" y="677333"/>
            <a:ext cx="8280000" cy="0"/>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720C42A6-9787-4C8A-9D6D-3CBAE75D0780}" type="slidenum">
              <a:rPr lang="ko-KR" altLang="en-US" smtClean="0"/>
              <a:pPr/>
              <a:t>‹#›</a:t>
            </a:fld>
            <a:endParaRPr lang="ko-KR" altLang="en-US" dirty="0"/>
          </a:p>
        </p:txBody>
      </p:sp>
    </p:spTree>
    <p:extLst>
      <p:ext uri="{BB962C8B-B14F-4D97-AF65-F5344CB8AC3E}">
        <p14:creationId xmlns:p14="http://schemas.microsoft.com/office/powerpoint/2010/main" val="17797831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빈 화면">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a:xfrm>
            <a:off x="8638157" y="6597352"/>
            <a:ext cx="505843" cy="260648"/>
          </a:xfrm>
          <a:prstGeom prst="rect">
            <a:avLst/>
          </a:prstGeom>
        </p:spPr>
        <p:txBody>
          <a:bodyPr/>
          <a:lstStyle>
            <a:lvl1pPr algn="r">
              <a:defRPr sz="1200" b="1">
                <a:latin typeface="Arial" pitchFamily="34" charset="0"/>
                <a:cs typeface="Arial" pitchFamily="34" charset="0"/>
              </a:defRPr>
            </a:lvl1pPr>
          </a:lstStyle>
          <a:p>
            <a:pPr>
              <a:defRPr/>
            </a:pPr>
            <a:fld id="{A261C841-2465-4B97-A1F5-5AEBDD5FDEFA}" type="slidenum">
              <a:rPr lang="en-US" altLang="ko-KR" smtClean="0"/>
              <a:pPr>
                <a:defRPr/>
              </a:pPr>
              <a:t>‹#›</a:t>
            </a:fld>
            <a:endParaRPr lang="en-US" altLang="ko-KR" dirty="0"/>
          </a:p>
        </p:txBody>
      </p:sp>
    </p:spTree>
    <p:extLst>
      <p:ext uri="{BB962C8B-B14F-4D97-AF65-F5344CB8AC3E}">
        <p14:creationId xmlns:p14="http://schemas.microsoft.com/office/powerpoint/2010/main" val="36135822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제목만">
    <p:spTree>
      <p:nvGrpSpPr>
        <p:cNvPr id="1" name=""/>
        <p:cNvGrpSpPr/>
        <p:nvPr/>
      </p:nvGrpSpPr>
      <p:grpSpPr>
        <a:xfrm>
          <a:off x="0" y="0"/>
          <a:ext cx="0" cy="0"/>
          <a:chOff x="0" y="0"/>
          <a:chExt cx="0" cy="0"/>
        </a:xfrm>
      </p:grpSpPr>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21305651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cSld name="2_빈 화면">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a:xfrm>
            <a:off x="8638157" y="6597352"/>
            <a:ext cx="505843" cy="260648"/>
          </a:xfrm>
          <a:prstGeom prst="rect">
            <a:avLst/>
          </a:prstGeom>
        </p:spPr>
        <p:txBody>
          <a:bodyPr/>
          <a:lstStyle>
            <a:lvl1pPr algn="r">
              <a:defRPr sz="1200" b="1">
                <a:latin typeface="Arial" pitchFamily="34" charset="0"/>
                <a:cs typeface="Arial" pitchFamily="34" charset="0"/>
              </a:defRPr>
            </a:lvl1pPr>
          </a:lstStyle>
          <a:p>
            <a:pPr>
              <a:defRPr/>
            </a:pPr>
            <a:fld id="{A261C841-2465-4B97-A1F5-5AEBDD5FDEFA}" type="slidenum">
              <a:rPr lang="en-US" altLang="ko-KR" smtClean="0"/>
              <a:pPr>
                <a:defRPr/>
              </a:pPr>
              <a:t>‹#›</a:t>
            </a:fld>
            <a:endParaRPr lang="en-US" altLang="ko-KR" dirty="0"/>
          </a:p>
        </p:txBody>
      </p:sp>
    </p:spTree>
    <p:extLst>
      <p:ext uri="{BB962C8B-B14F-4D97-AF65-F5344CB8AC3E}">
        <p14:creationId xmlns:p14="http://schemas.microsoft.com/office/powerpoint/2010/main" val="19094862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내용">
    <p:spTree>
      <p:nvGrpSpPr>
        <p:cNvPr id="1" name=""/>
        <p:cNvGrpSpPr/>
        <p:nvPr/>
      </p:nvGrpSpPr>
      <p:grpSpPr>
        <a:xfrm>
          <a:off x="0" y="0"/>
          <a:ext cx="0" cy="0"/>
          <a:chOff x="0" y="0"/>
          <a:chExt cx="0" cy="0"/>
        </a:xfrm>
      </p:grpSpPr>
      <p:sp>
        <p:nvSpPr>
          <p:cNvPr id="3" name="내용 개체 틀 2"/>
          <p:cNvSpPr>
            <a:spLocks noGrp="1"/>
          </p:cNvSpPr>
          <p:nvPr>
            <p:ph idx="1" hasCustomPrompt="1"/>
          </p:nvPr>
        </p:nvSpPr>
        <p:spPr>
          <a:xfrm>
            <a:off x="241995" y="1052736"/>
            <a:ext cx="8640960" cy="5112568"/>
          </a:xfrm>
          <a:prstGeom prst="rect">
            <a:avLst/>
          </a:prstGeom>
          <a:ln>
            <a:solidFill>
              <a:schemeClr val="tx2">
                <a:lumMod val="20000"/>
                <a:lumOff val="80000"/>
              </a:schemeClr>
            </a:solidFill>
            <a:prstDash val="lgDash"/>
          </a:ln>
        </p:spPr>
        <p:txBody>
          <a:bodyPr/>
          <a:lstStyle>
            <a:lvl1pPr marL="180000" indent="180000">
              <a:lnSpc>
                <a:spcPct val="120000"/>
              </a:lnSpc>
              <a:buClr>
                <a:schemeClr val="tx2">
                  <a:lumMod val="40000"/>
                  <a:lumOff val="60000"/>
                </a:schemeClr>
              </a:buClr>
              <a:buSzPct val="80000"/>
              <a:buFont typeface="맑은 고딕" pitchFamily="50" charset="-127"/>
              <a:buChar char="▶"/>
              <a:defRPr sz="1200"/>
            </a:lvl1pPr>
            <a:lvl2pPr marL="252000" indent="180000">
              <a:lnSpc>
                <a:spcPct val="120000"/>
              </a:lnSpc>
              <a:buClr>
                <a:srgbClr val="0070C0"/>
              </a:buClr>
              <a:buSzPct val="70000"/>
              <a:buFont typeface="맑은 고딕" pitchFamily="50" charset="-127"/>
              <a:buChar char="▷"/>
              <a:defRPr sz="1200"/>
            </a:lvl2pPr>
            <a:lvl3pPr marL="360000" indent="180000">
              <a:lnSpc>
                <a:spcPct val="120000"/>
              </a:lnSpc>
              <a:buClr>
                <a:srgbClr val="FF0000"/>
              </a:buClr>
              <a:buSzPct val="80000"/>
              <a:buFont typeface="맑은 고딕" pitchFamily="50" charset="-127"/>
              <a:buChar char="▶"/>
              <a:defRPr sz="1200" b="1" spc="0"/>
            </a:lvl3pPr>
            <a:lvl4pPr marL="468000" indent="180000">
              <a:lnSpc>
                <a:spcPct val="120000"/>
              </a:lnSpc>
              <a:buClr>
                <a:srgbClr val="FF0000"/>
              </a:buClr>
              <a:buSzPct val="70000"/>
              <a:buFont typeface="맑은 고딕" pitchFamily="50" charset="-127"/>
              <a:buChar char="▷"/>
              <a:defRPr sz="1200" spc="-150">
                <a:solidFill>
                  <a:schemeClr val="tx1">
                    <a:lumMod val="65000"/>
                    <a:lumOff val="35000"/>
                  </a:schemeClr>
                </a:solidFill>
              </a:defRPr>
            </a:lvl4pPr>
            <a:lvl5pPr marL="540000" indent="180000">
              <a:lnSpc>
                <a:spcPct val="120000"/>
              </a:lnSpc>
              <a:buClr>
                <a:schemeClr val="bg1">
                  <a:lumMod val="50000"/>
                </a:schemeClr>
              </a:buClr>
              <a:buSzPct val="50000"/>
              <a:buFont typeface="Wingdings" pitchFamily="2" charset="2"/>
              <a:buChar char="l"/>
              <a:defRPr sz="1200" spc="-300"/>
            </a:lvl5pPr>
          </a:lstStyle>
          <a:p>
            <a:pPr lvl="0"/>
            <a:r>
              <a:rPr lang="ko-KR" altLang="en-US" dirty="0"/>
              <a:t>첫째 수준</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6" name="슬라이드 번호 개체 틀 5"/>
          <p:cNvSpPr>
            <a:spLocks noGrp="1"/>
          </p:cNvSpPr>
          <p:nvPr>
            <p:ph type="sldNum" sz="quarter" idx="12"/>
          </p:nvPr>
        </p:nvSpPr>
        <p:spPr>
          <a:xfrm>
            <a:off x="3420000" y="6519863"/>
            <a:ext cx="2133600" cy="365125"/>
          </a:xfrm>
          <a:prstGeom prst="rect">
            <a:avLst/>
          </a:prstGeom>
        </p:spPr>
        <p:txBody>
          <a:bodyPr/>
          <a:lstStyle>
            <a:lvl1pPr>
              <a:defRPr b="1"/>
            </a:lvl1pPr>
          </a:lstStyle>
          <a:p>
            <a:fld id="{587A251C-56D9-4C79-B223-AE7060896F75}" type="slidenum">
              <a:rPr lang="ko-KR" altLang="en-US" smtClean="0"/>
              <a:pPr/>
              <a:t>‹#›</a:t>
            </a:fld>
            <a:endParaRPr lang="ko-KR" altLang="en-US"/>
          </a:p>
        </p:txBody>
      </p:sp>
      <p:sp>
        <p:nvSpPr>
          <p:cNvPr id="5" name="제목 1"/>
          <p:cNvSpPr>
            <a:spLocks noGrp="1"/>
          </p:cNvSpPr>
          <p:nvPr>
            <p:ph type="title" hasCustomPrompt="1"/>
          </p:nvPr>
        </p:nvSpPr>
        <p:spPr>
          <a:xfrm>
            <a:off x="113978" y="331788"/>
            <a:ext cx="4386014" cy="346050"/>
          </a:xfrm>
          <a:prstGeom prst="rect">
            <a:avLst/>
          </a:prstGeom>
        </p:spPr>
        <p:txBody>
          <a:bodyPr/>
          <a:lstStyle>
            <a:lvl1pPr algn="l">
              <a:defRPr sz="1600" b="1" spc="0" baseline="0">
                <a:solidFill>
                  <a:schemeClr val="bg1"/>
                </a:solidFill>
              </a:defRPr>
            </a:lvl1pPr>
          </a:lstStyle>
          <a:p>
            <a:r>
              <a:rPr lang="en-US" altLang="ko-KR" dirty="0"/>
              <a:t>KSP </a:t>
            </a:r>
            <a:r>
              <a:rPr lang="ko-KR" altLang="en-US" dirty="0"/>
              <a:t>주제 입력</a:t>
            </a:r>
          </a:p>
        </p:txBody>
      </p:sp>
    </p:spTree>
    <p:extLst>
      <p:ext uri="{BB962C8B-B14F-4D97-AF65-F5344CB8AC3E}">
        <p14:creationId xmlns:p14="http://schemas.microsoft.com/office/powerpoint/2010/main" val="183224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dirty="0"/>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dirty="0"/>
              <a:t>마스터 텍스트 스타일을 편집합니다</a:t>
            </a:r>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4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
        <p:nvSpPr>
          <p:cNvPr id="6" name="Rectangle 2"/>
          <p:cNvSpPr txBox="1">
            <a:spLocks noChangeArrowheads="1"/>
          </p:cNvSpPr>
          <p:nvPr userDrawn="1"/>
        </p:nvSpPr>
        <p:spPr bwMode="auto">
          <a:xfrm>
            <a:off x="179388" y="76200"/>
            <a:ext cx="8208962" cy="566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kumimoji="1" sz="2800" b="0">
                <a:solidFill>
                  <a:schemeClr val="tx2"/>
                </a:solidFill>
                <a:latin typeface="맑은 고딕" pitchFamily="50" charset="-127"/>
                <a:ea typeface="맑은 고딕" pitchFamily="50" charset="-127"/>
                <a:cs typeface="+mj-cs"/>
              </a:defRPr>
            </a:lvl1pPr>
            <a:lvl2pPr algn="l" rtl="0" eaLnBrk="0" fontAlgn="base" latinLnBrk="1" hangingPunct="0">
              <a:spcBef>
                <a:spcPct val="0"/>
              </a:spcBef>
              <a:spcAft>
                <a:spcPct val="0"/>
              </a:spcAft>
              <a:defRPr kumimoji="1" sz="2800" b="1">
                <a:solidFill>
                  <a:schemeClr val="tx2"/>
                </a:solidFill>
                <a:latin typeface="Arial" charset="0"/>
                <a:ea typeface="굴림" pitchFamily="50" charset="-127"/>
              </a:defRPr>
            </a:lvl2pPr>
            <a:lvl3pPr algn="l" rtl="0" eaLnBrk="0" fontAlgn="base" latinLnBrk="1" hangingPunct="0">
              <a:spcBef>
                <a:spcPct val="0"/>
              </a:spcBef>
              <a:spcAft>
                <a:spcPct val="0"/>
              </a:spcAft>
              <a:defRPr kumimoji="1" sz="2800" b="1">
                <a:solidFill>
                  <a:schemeClr val="tx2"/>
                </a:solidFill>
                <a:latin typeface="Arial" charset="0"/>
                <a:ea typeface="굴림" pitchFamily="50" charset="-127"/>
              </a:defRPr>
            </a:lvl3pPr>
            <a:lvl4pPr algn="l" rtl="0" eaLnBrk="0" fontAlgn="base" latinLnBrk="1" hangingPunct="0">
              <a:spcBef>
                <a:spcPct val="0"/>
              </a:spcBef>
              <a:spcAft>
                <a:spcPct val="0"/>
              </a:spcAft>
              <a:defRPr kumimoji="1" sz="2800" b="1">
                <a:solidFill>
                  <a:schemeClr val="tx2"/>
                </a:solidFill>
                <a:latin typeface="Arial" charset="0"/>
                <a:ea typeface="굴림" pitchFamily="50" charset="-127"/>
              </a:defRPr>
            </a:lvl4pPr>
            <a:lvl5pPr algn="l" rtl="0" eaLnBrk="0" fontAlgn="base" latinLnBrk="1" hangingPunct="0">
              <a:spcBef>
                <a:spcPct val="0"/>
              </a:spcBef>
              <a:spcAft>
                <a:spcPct val="0"/>
              </a:spcAft>
              <a:defRPr kumimoji="1" sz="2800" b="1">
                <a:solidFill>
                  <a:schemeClr val="tx2"/>
                </a:solidFill>
                <a:latin typeface="Arial" charset="0"/>
                <a:ea typeface="굴림" pitchFamily="50" charset="-127"/>
              </a:defRPr>
            </a:lvl5pPr>
            <a:lvl6pPr marL="457200" algn="l" rtl="0" fontAlgn="base" latinLnBrk="1">
              <a:spcBef>
                <a:spcPct val="0"/>
              </a:spcBef>
              <a:spcAft>
                <a:spcPct val="0"/>
              </a:spcAft>
              <a:defRPr kumimoji="1" sz="2800">
                <a:solidFill>
                  <a:schemeClr val="tx2"/>
                </a:solidFill>
                <a:latin typeface="Verdana" pitchFamily="34" charset="0"/>
                <a:ea typeface="굴림" pitchFamily="50" charset="-127"/>
              </a:defRPr>
            </a:lvl6pPr>
            <a:lvl7pPr marL="914400" algn="l" rtl="0" fontAlgn="base" latinLnBrk="1">
              <a:spcBef>
                <a:spcPct val="0"/>
              </a:spcBef>
              <a:spcAft>
                <a:spcPct val="0"/>
              </a:spcAft>
              <a:defRPr kumimoji="1" sz="2800">
                <a:solidFill>
                  <a:schemeClr val="tx2"/>
                </a:solidFill>
                <a:latin typeface="Verdana" pitchFamily="34" charset="0"/>
                <a:ea typeface="굴림" pitchFamily="50" charset="-127"/>
              </a:defRPr>
            </a:lvl7pPr>
            <a:lvl8pPr marL="1371600" algn="l" rtl="0" fontAlgn="base" latinLnBrk="1">
              <a:spcBef>
                <a:spcPct val="0"/>
              </a:spcBef>
              <a:spcAft>
                <a:spcPct val="0"/>
              </a:spcAft>
              <a:defRPr kumimoji="1" sz="2800">
                <a:solidFill>
                  <a:schemeClr val="tx2"/>
                </a:solidFill>
                <a:latin typeface="Verdana" pitchFamily="34" charset="0"/>
                <a:ea typeface="굴림" pitchFamily="50" charset="-127"/>
              </a:defRPr>
            </a:lvl8pPr>
            <a:lvl9pPr marL="1828800" algn="l" rtl="0" fontAlgn="base" latinLnBrk="1">
              <a:spcBef>
                <a:spcPct val="0"/>
              </a:spcBef>
              <a:spcAft>
                <a:spcPct val="0"/>
              </a:spcAft>
              <a:defRPr kumimoji="1" sz="2800">
                <a:solidFill>
                  <a:schemeClr val="tx2"/>
                </a:solidFill>
                <a:latin typeface="Verdana" pitchFamily="34" charset="0"/>
                <a:ea typeface="굴림" pitchFamily="50" charset="-127"/>
              </a:defRPr>
            </a:lvl9pPr>
          </a:lstStyle>
          <a:p>
            <a:r>
              <a:rPr lang="ko-KR" altLang="en-US" dirty="0">
                <a:solidFill>
                  <a:srgbClr val="000000"/>
                </a:solidFill>
                <a:latin typeface="Arial Unicode MS" panose="020B0604020202020204" pitchFamily="50" charset="-127"/>
                <a:ea typeface="Arial Unicode MS" panose="020B0604020202020204" pitchFamily="50" charset="-127"/>
              </a:rPr>
              <a:t>마스터 제목 스타일 편집</a:t>
            </a:r>
          </a:p>
        </p:txBody>
      </p:sp>
    </p:spTree>
    <p:extLst>
      <p:ext uri="{BB962C8B-B14F-4D97-AF65-F5344CB8AC3E}">
        <p14:creationId xmlns:p14="http://schemas.microsoft.com/office/powerpoint/2010/main" val="21024304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3_제목 및 내용">
    <p:spTree>
      <p:nvGrpSpPr>
        <p:cNvPr id="1" name=""/>
        <p:cNvGrpSpPr/>
        <p:nvPr/>
      </p:nvGrpSpPr>
      <p:grpSpPr>
        <a:xfrm>
          <a:off x="0" y="0"/>
          <a:ext cx="0" cy="0"/>
          <a:chOff x="0" y="0"/>
          <a:chExt cx="0" cy="0"/>
        </a:xfrm>
      </p:grpSpPr>
      <p:sp>
        <p:nvSpPr>
          <p:cNvPr id="2" name="Title 1"/>
          <p:cNvSpPr>
            <a:spLocks noGrp="1"/>
          </p:cNvSpPr>
          <p:nvPr>
            <p:ph type="title"/>
          </p:nvPr>
        </p:nvSpPr>
        <p:spPr>
          <a:xfrm>
            <a:off x="405481" y="266514"/>
            <a:ext cx="8448889" cy="620991"/>
          </a:xfrm>
          <a:prstGeom prst="rect">
            <a:avLst/>
          </a:prstGeom>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endParaRPr lang="ko-KR" altLang="en-US"/>
          </a:p>
        </p:txBody>
      </p:sp>
      <p:sp>
        <p:nvSpPr>
          <p:cNvPr id="5" name="Footer Placeholder 4"/>
          <p:cNvSpPr>
            <a:spLocks noGrp="1"/>
          </p:cNvSpPr>
          <p:nvPr>
            <p:ph type="ftr" sz="quarter" idx="11"/>
          </p:nvPr>
        </p:nvSpPr>
        <p:spPr>
          <a:xfrm>
            <a:off x="3028951" y="6356353"/>
            <a:ext cx="3086100" cy="365125"/>
          </a:xfrm>
          <a:prstGeom prst="rect">
            <a:avLst/>
          </a:prstGeom>
        </p:spPr>
        <p:txBody>
          <a:bodyPr/>
          <a:lstStyle/>
          <a:p>
            <a:endParaRPr lang="ko-KR" altLang="en-US"/>
          </a:p>
        </p:txBody>
      </p:sp>
      <p:sp>
        <p:nvSpPr>
          <p:cNvPr id="6" name="Slide Number Placeholder 5"/>
          <p:cNvSpPr>
            <a:spLocks noGrp="1"/>
          </p:cNvSpPr>
          <p:nvPr>
            <p:ph type="sldNum" sz="quarter" idx="12"/>
          </p:nvPr>
        </p:nvSpPr>
        <p:spPr/>
        <p:txBody>
          <a:bodyPr/>
          <a:lstStyle/>
          <a:p>
            <a:fld id="{84640352-C3F8-44D3-8F79-846E518CCEEE}" type="slidenum">
              <a:rPr lang="ko-KR" altLang="en-US" smtClean="0"/>
              <a:t>‹#›</a:t>
            </a:fld>
            <a:endParaRPr lang="ko-KR" altLang="en-US"/>
          </a:p>
        </p:txBody>
      </p:sp>
    </p:spTree>
    <p:extLst>
      <p:ext uri="{BB962C8B-B14F-4D97-AF65-F5344CB8AC3E}">
        <p14:creationId xmlns:p14="http://schemas.microsoft.com/office/powerpoint/2010/main" val="530495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1_본문 1_1">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498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179388" y="76201"/>
            <a:ext cx="8208962" cy="566717"/>
          </a:xfrm>
        </p:spPr>
        <p:txBody>
          <a:bodyPr/>
          <a:lstStyle>
            <a:lvl1pPr>
              <a:defRPr>
                <a:solidFill>
                  <a:schemeClr val="tx1"/>
                </a:solidFill>
              </a:defRPr>
            </a:lvl1pPr>
          </a:lstStyle>
          <a:p>
            <a:r>
              <a:rPr lang="ko-KR" altLang="en-US" dirty="0"/>
              <a:t>마스터 제목 스타일 편집</a:t>
            </a:r>
          </a:p>
        </p:txBody>
      </p:sp>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4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87851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빈 화면">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auto">
          <a:xfrm>
            <a:off x="179388" y="76201"/>
            <a:ext cx="8208962" cy="566717"/>
          </a:xfrm>
          <a:prstGeom prst="rect">
            <a:avLst/>
          </a:prstGeom>
          <a:noFill/>
          <a:ln w="9525">
            <a:noFill/>
            <a:miter lim="800000"/>
            <a:headEnd/>
            <a:tailEnd/>
          </a:ln>
          <a:effectLst/>
        </p:spPr>
        <p:txBody>
          <a:bodyPr/>
          <a:lstStyle/>
          <a:p>
            <a:pPr lvl="0"/>
            <a:r>
              <a:rPr lang="ko-KR" altLang="en-US" dirty="0"/>
              <a:t>마스터 제목 스타일 편집</a:t>
            </a:r>
          </a:p>
        </p:txBody>
      </p:sp>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4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187293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제목 및 내용">
    <p:spTree>
      <p:nvGrpSpPr>
        <p:cNvPr id="1" name=""/>
        <p:cNvGrpSpPr/>
        <p:nvPr/>
      </p:nvGrpSpPr>
      <p:grpSpPr>
        <a:xfrm>
          <a:off x="0" y="0"/>
          <a:ext cx="0" cy="0"/>
          <a:chOff x="0" y="0"/>
          <a:chExt cx="0" cy="0"/>
        </a:xfrm>
      </p:grpSpPr>
      <p:sp>
        <p:nvSpPr>
          <p:cNvPr id="2" name="Title 1"/>
          <p:cNvSpPr>
            <a:spLocks noGrp="1"/>
          </p:cNvSpPr>
          <p:nvPr>
            <p:ph type="title"/>
          </p:nvPr>
        </p:nvSpPr>
        <p:spPr>
          <a:xfrm>
            <a:off x="87562" y="117461"/>
            <a:ext cx="8670662" cy="462578"/>
          </a:xfrm>
        </p:spPr>
        <p:txBody>
          <a:bodyPr anchor="b">
            <a:noAutofit/>
          </a:bodyPr>
          <a:lstStyle>
            <a:lvl1pPr>
              <a:defRPr sz="2000" b="0">
                <a:latin typeface="Arial Unicode MS" panose="020B0604020202020204" pitchFamily="50" charset="-127"/>
              </a:defRPr>
            </a:lvl1pPr>
          </a:lstStyle>
          <a:p>
            <a:r>
              <a:rPr lang="ko-KR" altLang="en-US" dirty="0"/>
              <a:t>마스터 제목 스타일 편집</a:t>
            </a:r>
            <a:endParaRPr lang="en-US" dirty="0"/>
          </a:p>
        </p:txBody>
      </p:sp>
      <p:sp>
        <p:nvSpPr>
          <p:cNvPr id="4" name="Date Placeholder 3"/>
          <p:cNvSpPr>
            <a:spLocks noGrp="1"/>
          </p:cNvSpPr>
          <p:nvPr>
            <p:ph type="dt" sz="half" idx="10"/>
          </p:nvPr>
        </p:nvSpPr>
        <p:spPr/>
        <p:txBody>
          <a:bodyPr/>
          <a:lstStyle/>
          <a:p>
            <a:fld id="{2CA44A8D-053A-4D1F-A7A2-0EDF9FD2504E}" type="datetime1">
              <a:rPr lang="ko-KR" altLang="en-US" smtClean="0">
                <a:solidFill>
                  <a:prstClr val="black">
                    <a:tint val="75000"/>
                  </a:prstClr>
                </a:solidFill>
              </a:rPr>
              <a:t>2022-06-14</a:t>
            </a:fld>
            <a:endParaRPr lang="ko-KR" altLang="en-US">
              <a:solidFill>
                <a:prstClr val="black">
                  <a:tint val="75000"/>
                </a:prstClr>
              </a:solidFill>
            </a:endParaRPr>
          </a:p>
        </p:txBody>
      </p:sp>
      <p:sp>
        <p:nvSpPr>
          <p:cNvPr id="6" name="Slide Number Placeholder 5"/>
          <p:cNvSpPr>
            <a:spLocks noGrp="1"/>
          </p:cNvSpPr>
          <p:nvPr>
            <p:ph type="sldNum" sz="quarter" idx="12"/>
          </p:nvPr>
        </p:nvSpPr>
        <p:spPr>
          <a:xfrm>
            <a:off x="6966640" y="6452044"/>
            <a:ext cx="2057400" cy="365125"/>
          </a:xfrm>
        </p:spPr>
        <p:txBody>
          <a:bodyPr/>
          <a:lstStyle>
            <a:lvl1pPr>
              <a:defRPr b="1">
                <a:solidFill>
                  <a:schemeClr val="tx1"/>
                </a:solidFill>
              </a:defRPr>
            </a:lvl1pPr>
          </a:lstStyle>
          <a:p>
            <a:fld id="{593EBB56-B4E2-47DC-B100-CD66ADE2B972}" type="slidenum">
              <a:rPr lang="ko-KR" altLang="en-US" smtClean="0"/>
              <a:pPr/>
              <a:t>‹#›</a:t>
            </a:fld>
            <a:endParaRPr lang="ko-KR" altLang="en-US"/>
          </a:p>
        </p:txBody>
      </p:sp>
      <p:cxnSp>
        <p:nvCxnSpPr>
          <p:cNvPr id="8" name="직선 연결선 7"/>
          <p:cNvCxnSpPr/>
          <p:nvPr userDrawn="1"/>
        </p:nvCxnSpPr>
        <p:spPr>
          <a:xfrm>
            <a:off x="0" y="644337"/>
            <a:ext cx="9144000" cy="0"/>
          </a:xfrm>
          <a:prstGeom prst="line">
            <a:avLst/>
          </a:prstGeom>
          <a:ln w="28575"/>
        </p:spPr>
        <p:style>
          <a:lnRef idx="3">
            <a:schemeClr val="accent5"/>
          </a:lnRef>
          <a:fillRef idx="0">
            <a:schemeClr val="accent5"/>
          </a:fillRef>
          <a:effectRef idx="2">
            <a:schemeClr val="accent5"/>
          </a:effectRef>
          <a:fontRef idx="minor">
            <a:schemeClr val="tx1"/>
          </a:fontRef>
        </p:style>
      </p:cxnSp>
      <p:sp>
        <p:nvSpPr>
          <p:cNvPr id="10" name="Footer Placeholder 4"/>
          <p:cNvSpPr>
            <a:spLocks noGrp="1"/>
          </p:cNvSpPr>
          <p:nvPr>
            <p:ph type="ftr" sz="quarter" idx="11"/>
          </p:nvPr>
        </p:nvSpPr>
        <p:spPr>
          <a:xfrm>
            <a:off x="2582331" y="6483356"/>
            <a:ext cx="4049183" cy="365125"/>
          </a:xfrm>
        </p:spPr>
        <p:txBody>
          <a:bodyPr anchor="b"/>
          <a:lstStyle>
            <a:lvl1pPr>
              <a:defRPr>
                <a:solidFill>
                  <a:schemeClr val="bg2">
                    <a:lumMod val="90000"/>
                  </a:schemeClr>
                </a:solidFill>
              </a:defRPr>
            </a:lvl1pPr>
          </a:lstStyle>
          <a:p>
            <a:r>
              <a:rPr lang="en-US" altLang="ko-KR" dirty="0"/>
              <a:t>ⓒ 2015 Hwy-Chang Moon. All Rights Reserved.</a:t>
            </a:r>
            <a:endParaRPr lang="ko-KR" altLang="en-US" dirty="0"/>
          </a:p>
        </p:txBody>
      </p:sp>
    </p:spTree>
    <p:extLst>
      <p:ext uri="{BB962C8B-B14F-4D97-AF65-F5344CB8AC3E}">
        <p14:creationId xmlns:p14="http://schemas.microsoft.com/office/powerpoint/2010/main" val="417901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제목 및 내용">
    <p:spTree>
      <p:nvGrpSpPr>
        <p:cNvPr id="1" name=""/>
        <p:cNvGrpSpPr/>
        <p:nvPr/>
      </p:nvGrpSpPr>
      <p:grpSpPr>
        <a:xfrm>
          <a:off x="0" y="0"/>
          <a:ext cx="0" cy="0"/>
          <a:chOff x="0" y="0"/>
          <a:chExt cx="0" cy="0"/>
        </a:xfrm>
      </p:grpSpPr>
      <p:sp>
        <p:nvSpPr>
          <p:cNvPr id="2" name="Title 1"/>
          <p:cNvSpPr>
            <a:spLocks noGrp="1"/>
          </p:cNvSpPr>
          <p:nvPr>
            <p:ph type="title"/>
          </p:nvPr>
        </p:nvSpPr>
        <p:spPr>
          <a:xfrm>
            <a:off x="87562" y="117461"/>
            <a:ext cx="8670662" cy="462578"/>
          </a:xfrm>
        </p:spPr>
        <p:txBody>
          <a:bodyPr anchor="b">
            <a:noAutofit/>
          </a:bodyPr>
          <a:lstStyle>
            <a:lvl1pPr>
              <a:defRPr sz="2000" b="0">
                <a:latin typeface="Arial Unicode MS" panose="020B0604020202020204" pitchFamily="50" charset="-127"/>
              </a:defRPr>
            </a:lvl1pPr>
          </a:lstStyle>
          <a:p>
            <a:r>
              <a:rPr lang="ko-KR" altLang="en-US" dirty="0"/>
              <a:t>마스터 제목 스타일 편집</a:t>
            </a:r>
            <a:endParaRPr lang="en-US" dirty="0"/>
          </a:p>
        </p:txBody>
      </p:sp>
      <p:sp>
        <p:nvSpPr>
          <p:cNvPr id="4" name="Date Placeholder 3"/>
          <p:cNvSpPr>
            <a:spLocks noGrp="1"/>
          </p:cNvSpPr>
          <p:nvPr>
            <p:ph type="dt" sz="half" idx="10"/>
          </p:nvPr>
        </p:nvSpPr>
        <p:spPr/>
        <p:txBody>
          <a:bodyPr/>
          <a:lstStyle/>
          <a:p>
            <a:fld id="{F4D9C855-EEA7-4FA8-92CB-77E877EFAE84}" type="datetime1">
              <a:rPr lang="ko-KR" altLang="en-US" smtClean="0">
                <a:solidFill>
                  <a:prstClr val="black">
                    <a:tint val="75000"/>
                  </a:prstClr>
                </a:solidFill>
              </a:rPr>
              <a:t>2022-06-14</a:t>
            </a:fld>
            <a:endParaRPr lang="ko-KR" altLang="en-US">
              <a:solidFill>
                <a:prstClr val="black">
                  <a:tint val="75000"/>
                </a:prstClr>
              </a:solidFill>
            </a:endParaRPr>
          </a:p>
        </p:txBody>
      </p:sp>
      <p:sp>
        <p:nvSpPr>
          <p:cNvPr id="6" name="Slide Number Placeholder 5"/>
          <p:cNvSpPr>
            <a:spLocks noGrp="1"/>
          </p:cNvSpPr>
          <p:nvPr>
            <p:ph type="sldNum" sz="quarter" idx="12"/>
          </p:nvPr>
        </p:nvSpPr>
        <p:spPr>
          <a:xfrm>
            <a:off x="6966640" y="6452044"/>
            <a:ext cx="2057400" cy="365125"/>
          </a:xfrm>
        </p:spPr>
        <p:txBody>
          <a:bodyPr/>
          <a:lstStyle>
            <a:lvl1pPr>
              <a:defRPr b="1">
                <a:solidFill>
                  <a:schemeClr val="tx1"/>
                </a:solidFill>
              </a:defRPr>
            </a:lvl1pPr>
          </a:lstStyle>
          <a:p>
            <a:fld id="{593EBB56-B4E2-47DC-B100-CD66ADE2B972}" type="slidenum">
              <a:rPr lang="ko-KR" altLang="en-US" smtClean="0"/>
              <a:pPr/>
              <a:t>‹#›</a:t>
            </a:fld>
            <a:endParaRPr lang="ko-KR" altLang="en-US"/>
          </a:p>
        </p:txBody>
      </p:sp>
      <p:cxnSp>
        <p:nvCxnSpPr>
          <p:cNvPr id="8" name="직선 연결선 7"/>
          <p:cNvCxnSpPr/>
          <p:nvPr userDrawn="1"/>
        </p:nvCxnSpPr>
        <p:spPr>
          <a:xfrm>
            <a:off x="0" y="644337"/>
            <a:ext cx="9144000" cy="0"/>
          </a:xfrm>
          <a:prstGeom prst="line">
            <a:avLst/>
          </a:prstGeom>
          <a:ln w="28575"/>
        </p:spPr>
        <p:style>
          <a:lnRef idx="3">
            <a:schemeClr val="accent5"/>
          </a:lnRef>
          <a:fillRef idx="0">
            <a:schemeClr val="accent5"/>
          </a:fillRef>
          <a:effectRef idx="2">
            <a:schemeClr val="accent5"/>
          </a:effectRef>
          <a:fontRef idx="minor">
            <a:schemeClr val="tx1"/>
          </a:fontRef>
        </p:style>
      </p:cxnSp>
      <p:sp>
        <p:nvSpPr>
          <p:cNvPr id="10" name="Footer Placeholder 4"/>
          <p:cNvSpPr>
            <a:spLocks noGrp="1"/>
          </p:cNvSpPr>
          <p:nvPr>
            <p:ph type="ftr" sz="quarter" idx="11"/>
          </p:nvPr>
        </p:nvSpPr>
        <p:spPr>
          <a:xfrm>
            <a:off x="2582331" y="6483356"/>
            <a:ext cx="4049183" cy="365125"/>
          </a:xfrm>
        </p:spPr>
        <p:txBody>
          <a:bodyPr anchor="b"/>
          <a:lstStyle>
            <a:lvl1pPr>
              <a:defRPr>
                <a:solidFill>
                  <a:schemeClr val="bg2">
                    <a:lumMod val="90000"/>
                  </a:schemeClr>
                </a:solidFill>
              </a:defRPr>
            </a:lvl1pPr>
          </a:lstStyle>
          <a:p>
            <a:r>
              <a:rPr lang="en-US" altLang="ko-KR" dirty="0"/>
              <a:t>ⓒ 2015 Hwy-Chang Moon. All Rights Reserved.</a:t>
            </a:r>
            <a:endParaRPr lang="ko-KR" altLang="en-US" dirty="0"/>
          </a:p>
        </p:txBody>
      </p:sp>
    </p:spTree>
    <p:extLst>
      <p:ext uri="{BB962C8B-B14F-4D97-AF65-F5344CB8AC3E}">
        <p14:creationId xmlns:p14="http://schemas.microsoft.com/office/powerpoint/2010/main" val="64561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2_빈 화면">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a:xfrm>
            <a:off x="8638157" y="6597352"/>
            <a:ext cx="505843" cy="260648"/>
          </a:xfrm>
          <a:prstGeom prst="rect">
            <a:avLst/>
          </a:prstGeom>
        </p:spPr>
        <p:txBody>
          <a:bodyPr/>
          <a:lstStyle>
            <a:lvl1pPr algn="r">
              <a:defRPr sz="1200" b="1">
                <a:latin typeface="Arial" pitchFamily="34" charset="0"/>
                <a:cs typeface="Arial" pitchFamily="34" charset="0"/>
              </a:defRPr>
            </a:lvl1pPr>
          </a:lstStyle>
          <a:p>
            <a:pPr>
              <a:defRPr/>
            </a:pPr>
            <a:fld id="{A261C841-2465-4B97-A1F5-5AEBDD5FDEFA}" type="slidenum">
              <a:rPr lang="en-US" altLang="ko-KR" smtClean="0"/>
              <a:pPr>
                <a:defRPr/>
              </a:pPr>
              <a:t>‹#›</a:t>
            </a:fld>
            <a:endParaRPr lang="en-US" altLang="ko-KR" dirty="0"/>
          </a:p>
        </p:txBody>
      </p:sp>
    </p:spTree>
    <p:extLst>
      <p:ext uri="{BB962C8B-B14F-4D97-AF65-F5344CB8AC3E}">
        <p14:creationId xmlns:p14="http://schemas.microsoft.com/office/powerpoint/2010/main" val="425005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만">
    <p:spTree>
      <p:nvGrpSpPr>
        <p:cNvPr id="1" name=""/>
        <p:cNvGrpSpPr/>
        <p:nvPr/>
      </p:nvGrpSpPr>
      <p:grpSpPr>
        <a:xfrm>
          <a:off x="0" y="0"/>
          <a:ext cx="0" cy="0"/>
          <a:chOff x="0" y="0"/>
          <a:chExt cx="0" cy="0"/>
        </a:xfrm>
      </p:grpSpPr>
      <p:sp>
        <p:nvSpPr>
          <p:cNvPr id="2" name="제목 1"/>
          <p:cNvSpPr>
            <a:spLocks noGrp="1"/>
          </p:cNvSpPr>
          <p:nvPr>
            <p:ph type="title"/>
          </p:nvPr>
        </p:nvSpPr>
        <p:spPr>
          <a:xfrm>
            <a:off x="179388" y="76201"/>
            <a:ext cx="8208962" cy="566717"/>
          </a:xfrm>
        </p:spPr>
        <p:txBody>
          <a:bodyPr/>
          <a:lstStyle>
            <a:lvl1pPr>
              <a:defRPr>
                <a:solidFill>
                  <a:schemeClr val="tx1"/>
                </a:solidFill>
              </a:defRPr>
            </a:lvl1pPr>
          </a:lstStyle>
          <a:p>
            <a:r>
              <a:rPr lang="ko-KR" altLang="en-US" dirty="0"/>
              <a:t>마스터 제목 스타일 편집</a:t>
            </a:r>
          </a:p>
        </p:txBody>
      </p:sp>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301644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79388" y="125958"/>
            <a:ext cx="8208962" cy="566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dirty="0"/>
              <a:t>마스터 제목 스타일 편집</a:t>
            </a:r>
          </a:p>
        </p:txBody>
      </p:sp>
      <p:sp>
        <p:nvSpPr>
          <p:cNvPr id="2051" name="Rectangle 3"/>
          <p:cNvSpPr>
            <a:spLocks noGrp="1" noChangeArrowheads="1"/>
          </p:cNvSpPr>
          <p:nvPr>
            <p:ph type="body" idx="1"/>
          </p:nvPr>
        </p:nvSpPr>
        <p:spPr bwMode="auto">
          <a:xfrm>
            <a:off x="179388" y="908050"/>
            <a:ext cx="8785225" cy="576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dirty="0"/>
              <a:t>마스터 텍스트 스타일을 편집합니다</a:t>
            </a:r>
          </a:p>
          <a:p>
            <a:pPr lvl="1"/>
            <a:r>
              <a:rPr lang="ko-KR" altLang="en-US" dirty="0"/>
              <a:t>둘째 수준</a:t>
            </a:r>
          </a:p>
          <a:p>
            <a:pPr lvl="2"/>
            <a:r>
              <a:rPr lang="ko-KR" altLang="en-US" dirty="0"/>
              <a:t>셋째 수준</a:t>
            </a:r>
          </a:p>
        </p:txBody>
      </p:sp>
      <p:cxnSp>
        <p:nvCxnSpPr>
          <p:cNvPr id="6" name="직선 연결선 5"/>
          <p:cNvCxnSpPr/>
          <p:nvPr/>
        </p:nvCxnSpPr>
        <p:spPr>
          <a:xfrm>
            <a:off x="152400" y="752004"/>
            <a:ext cx="8820000" cy="1587"/>
          </a:xfrm>
          <a:prstGeom prst="line">
            <a:avLst/>
          </a:pr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슬라이드 번호 개체 틀 3"/>
          <p:cNvSpPr>
            <a:spLocks noGrp="1"/>
          </p:cNvSpPr>
          <p:nvPr>
            <p:ph type="sldNum" sz="quarter" idx="4"/>
          </p:nvPr>
        </p:nvSpPr>
        <p:spPr>
          <a:xfrm>
            <a:off x="8507588" y="6500634"/>
            <a:ext cx="614363" cy="319087"/>
          </a:xfrm>
          <a:prstGeom prst="rect">
            <a:avLst/>
          </a:prstGeom>
        </p:spPr>
        <p:txBody>
          <a:bodyPr/>
          <a:lstStyle>
            <a:lvl1pPr algn="ctr">
              <a:defRPr sz="1400">
                <a:latin typeface="Arial Unicode MS" panose="020B0604020202020204" pitchFamily="50" charset="-127"/>
              </a:defRPr>
            </a:lvl1pPr>
          </a:lstStyle>
          <a:p>
            <a:pPr>
              <a:defRPr/>
            </a:pPr>
            <a:fld id="{7661C71A-3E6F-4615-9121-02F609A98B1D}" type="slidenum">
              <a:rPr lang="en-US" altLang="ko-KR" smtClean="0">
                <a:solidFill>
                  <a:srgbClr val="000000"/>
                </a:solidFill>
                <a:ea typeface="굴림" pitchFamily="50" charset="-127"/>
              </a:rPr>
              <a:pPr>
                <a:defRPr/>
              </a:pPr>
              <a:t>‹#›</a:t>
            </a:fld>
            <a:endParaRPr lang="en-US" altLang="ko-KR" dirty="0">
              <a:solidFill>
                <a:srgbClr val="000000"/>
              </a:solidFill>
              <a:ea typeface="굴림" pitchFamily="50" charset="-127"/>
            </a:endParaRPr>
          </a:p>
        </p:txBody>
      </p:sp>
    </p:spTree>
    <p:extLst>
      <p:ext uri="{BB962C8B-B14F-4D97-AF65-F5344CB8AC3E}">
        <p14:creationId xmlns:p14="http://schemas.microsoft.com/office/powerpoint/2010/main" val="3137327701"/>
      </p:ext>
    </p:extLst>
  </p:cSld>
  <p:clrMap bg1="lt1" tx1="dk1" bg2="lt2" tx2="dk2" accent1="accent1" accent2="accent2" accent3="accent3" accent4="accent4" accent5="accent5" accent6="accent6" hlink="hlink" folHlink="folHlink"/>
  <p:sldLayoutIdLst>
    <p:sldLayoutId id="2147487006" r:id="rId1"/>
    <p:sldLayoutId id="2147487007" r:id="rId2"/>
    <p:sldLayoutId id="2147487008" r:id="rId3"/>
    <p:sldLayoutId id="2147487009" r:id="rId4"/>
    <p:sldLayoutId id="2147487010" r:id="rId5"/>
    <p:sldLayoutId id="2147487011" r:id="rId6"/>
    <p:sldLayoutId id="2147487012" r:id="rId7"/>
    <p:sldLayoutId id="2147487013" r:id="rId8"/>
    <p:sldLayoutId id="2147487014" r:id="rId9"/>
    <p:sldLayoutId id="2147487015" r:id="rId10"/>
    <p:sldLayoutId id="2147487016" r:id="rId11"/>
    <p:sldLayoutId id="2147487017" r:id="rId12"/>
    <p:sldLayoutId id="2147487018" r:id="rId13"/>
    <p:sldLayoutId id="2147487019" r:id="rId14"/>
  </p:sldLayoutIdLst>
  <p:hf hdr="0" ftr="0" dt="0"/>
  <p:txStyles>
    <p:titleStyle>
      <a:lvl1pPr algn="l" rtl="0" eaLnBrk="0" fontAlgn="base" latinLnBrk="1" hangingPunct="0">
        <a:spcBef>
          <a:spcPct val="0"/>
        </a:spcBef>
        <a:spcAft>
          <a:spcPct val="0"/>
        </a:spcAft>
        <a:defRPr kumimoji="1" sz="2200" b="1">
          <a:solidFill>
            <a:schemeClr val="tx1"/>
          </a:solidFill>
          <a:latin typeface="Arial" panose="020B0604020202020204" pitchFamily="34" charset="0"/>
          <a:ea typeface="Arial Unicode MS" panose="020B0604020202020204" pitchFamily="50" charset="-127"/>
          <a:cs typeface="Arial" panose="020B0604020202020204" pitchFamily="34" charset="0"/>
        </a:defRPr>
      </a:lvl1pPr>
      <a:lvl2pPr algn="l" rtl="0" eaLnBrk="0" fontAlgn="base" latinLnBrk="1" hangingPunct="0">
        <a:spcBef>
          <a:spcPct val="0"/>
        </a:spcBef>
        <a:spcAft>
          <a:spcPct val="0"/>
        </a:spcAft>
        <a:defRPr kumimoji="1" sz="2800" b="1">
          <a:solidFill>
            <a:schemeClr val="tx2"/>
          </a:solidFill>
          <a:latin typeface="Arial" charset="0"/>
          <a:ea typeface="굴림" pitchFamily="50" charset="-127"/>
        </a:defRPr>
      </a:lvl2pPr>
      <a:lvl3pPr algn="l" rtl="0" eaLnBrk="0" fontAlgn="base" latinLnBrk="1" hangingPunct="0">
        <a:spcBef>
          <a:spcPct val="0"/>
        </a:spcBef>
        <a:spcAft>
          <a:spcPct val="0"/>
        </a:spcAft>
        <a:defRPr kumimoji="1" sz="2800" b="1">
          <a:solidFill>
            <a:schemeClr val="tx2"/>
          </a:solidFill>
          <a:latin typeface="Arial" charset="0"/>
          <a:ea typeface="굴림" pitchFamily="50" charset="-127"/>
        </a:defRPr>
      </a:lvl3pPr>
      <a:lvl4pPr algn="l" rtl="0" eaLnBrk="0" fontAlgn="base" latinLnBrk="1" hangingPunct="0">
        <a:spcBef>
          <a:spcPct val="0"/>
        </a:spcBef>
        <a:spcAft>
          <a:spcPct val="0"/>
        </a:spcAft>
        <a:defRPr kumimoji="1" sz="2800" b="1">
          <a:solidFill>
            <a:schemeClr val="tx2"/>
          </a:solidFill>
          <a:latin typeface="Arial" charset="0"/>
          <a:ea typeface="굴림" pitchFamily="50" charset="-127"/>
        </a:defRPr>
      </a:lvl4pPr>
      <a:lvl5pPr algn="l" rtl="0" eaLnBrk="0" fontAlgn="base" latinLnBrk="1" hangingPunct="0">
        <a:spcBef>
          <a:spcPct val="0"/>
        </a:spcBef>
        <a:spcAft>
          <a:spcPct val="0"/>
        </a:spcAft>
        <a:defRPr kumimoji="1" sz="2800" b="1">
          <a:solidFill>
            <a:schemeClr val="tx2"/>
          </a:solidFill>
          <a:latin typeface="Arial" charset="0"/>
          <a:ea typeface="굴림" pitchFamily="50" charset="-127"/>
        </a:defRPr>
      </a:lvl5pPr>
      <a:lvl6pPr marL="457200" algn="l" rtl="0" fontAlgn="base" latinLnBrk="1">
        <a:spcBef>
          <a:spcPct val="0"/>
        </a:spcBef>
        <a:spcAft>
          <a:spcPct val="0"/>
        </a:spcAft>
        <a:defRPr kumimoji="1" sz="2800">
          <a:solidFill>
            <a:schemeClr val="tx2"/>
          </a:solidFill>
          <a:latin typeface="Verdana" pitchFamily="34" charset="0"/>
          <a:ea typeface="굴림" pitchFamily="50" charset="-127"/>
        </a:defRPr>
      </a:lvl6pPr>
      <a:lvl7pPr marL="914400" algn="l" rtl="0" fontAlgn="base" latinLnBrk="1">
        <a:spcBef>
          <a:spcPct val="0"/>
        </a:spcBef>
        <a:spcAft>
          <a:spcPct val="0"/>
        </a:spcAft>
        <a:defRPr kumimoji="1" sz="2800">
          <a:solidFill>
            <a:schemeClr val="tx2"/>
          </a:solidFill>
          <a:latin typeface="Verdana" pitchFamily="34" charset="0"/>
          <a:ea typeface="굴림" pitchFamily="50" charset="-127"/>
        </a:defRPr>
      </a:lvl7pPr>
      <a:lvl8pPr marL="1371600" algn="l" rtl="0" fontAlgn="base" latinLnBrk="1">
        <a:spcBef>
          <a:spcPct val="0"/>
        </a:spcBef>
        <a:spcAft>
          <a:spcPct val="0"/>
        </a:spcAft>
        <a:defRPr kumimoji="1" sz="2800">
          <a:solidFill>
            <a:schemeClr val="tx2"/>
          </a:solidFill>
          <a:latin typeface="Verdana" pitchFamily="34" charset="0"/>
          <a:ea typeface="굴림" pitchFamily="50" charset="-127"/>
        </a:defRPr>
      </a:lvl8pPr>
      <a:lvl9pPr marL="1828800" algn="l" rtl="0" fontAlgn="base" latinLnBrk="1">
        <a:spcBef>
          <a:spcPct val="0"/>
        </a:spcBef>
        <a:spcAft>
          <a:spcPct val="0"/>
        </a:spcAft>
        <a:defRPr kumimoji="1" sz="2800">
          <a:solidFill>
            <a:schemeClr val="tx2"/>
          </a:solidFill>
          <a:latin typeface="Verdana" pitchFamily="34" charset="0"/>
          <a:ea typeface="굴림" pitchFamily="50" charset="-127"/>
        </a:defRPr>
      </a:lvl9pPr>
    </p:titleStyle>
    <p:bodyStyle>
      <a:lvl1pPr marL="342900" indent="-342900" algn="l" rtl="0" eaLnBrk="0" fontAlgn="base" latinLnBrk="1" hangingPunct="0">
        <a:spcBef>
          <a:spcPct val="20000"/>
        </a:spcBef>
        <a:spcAft>
          <a:spcPct val="0"/>
        </a:spcAft>
        <a:buFont typeface="Webdings" pitchFamily="18" charset="2"/>
        <a:buChar char="4"/>
        <a:defRPr kumimoji="1" sz="2400">
          <a:solidFill>
            <a:schemeClr val="tx1"/>
          </a:solidFill>
          <a:latin typeface="Arial Unicode MS" panose="020B0604020202020204" pitchFamily="50" charset="-127"/>
          <a:ea typeface="Arial Unicode MS" panose="020B0604020202020204" pitchFamily="50" charset="-127"/>
          <a:cs typeface="+mn-cs"/>
        </a:defRPr>
      </a:lvl1pPr>
      <a:lvl2pPr marL="742950" indent="-285750" algn="l" rtl="0" eaLnBrk="0" fontAlgn="base" latinLnBrk="1" hangingPunct="0">
        <a:spcBef>
          <a:spcPct val="20000"/>
        </a:spcBef>
        <a:spcAft>
          <a:spcPct val="0"/>
        </a:spcAft>
        <a:buFont typeface="Webdings" pitchFamily="18" charset="2"/>
        <a:buChar char="4"/>
        <a:defRPr kumimoji="1" sz="2000">
          <a:solidFill>
            <a:schemeClr val="tx1"/>
          </a:solidFill>
          <a:latin typeface="Arial Unicode MS" panose="020B0604020202020204" pitchFamily="50" charset="-127"/>
          <a:ea typeface="Arial Unicode MS" panose="020B0604020202020204" pitchFamily="50" charset="-127"/>
        </a:defRPr>
      </a:lvl2pPr>
      <a:lvl3pPr marL="1143000" indent="-228600" algn="l" rtl="0" eaLnBrk="0" fontAlgn="base" latinLnBrk="1" hangingPunct="0">
        <a:spcBef>
          <a:spcPct val="20000"/>
        </a:spcBef>
        <a:spcAft>
          <a:spcPct val="0"/>
        </a:spcAft>
        <a:buFont typeface="Webdings" pitchFamily="18" charset="2"/>
        <a:buChar char="4"/>
        <a:defRPr kumimoji="1" sz="2400">
          <a:solidFill>
            <a:schemeClr val="tx1"/>
          </a:solidFill>
          <a:latin typeface="Arial Unicode MS" panose="020B0604020202020204" pitchFamily="50" charset="-127"/>
          <a:ea typeface="Arial Unicode MS" panose="020B0604020202020204" pitchFamily="50" charset="-127"/>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bwMode="auto">
          <a:xfrm>
            <a:off x="179388" y="908050"/>
            <a:ext cx="8785225" cy="576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dirty="0"/>
              <a:t>마스터 텍스트 스타일을 편집합니다</a:t>
            </a:r>
          </a:p>
          <a:p>
            <a:pPr lvl="1"/>
            <a:r>
              <a:rPr lang="ko-KR" altLang="en-US" dirty="0"/>
              <a:t>둘째 수준</a:t>
            </a:r>
          </a:p>
          <a:p>
            <a:pPr lvl="2"/>
            <a:r>
              <a:rPr lang="ko-KR" altLang="en-US" dirty="0"/>
              <a:t>셋째 수준</a:t>
            </a:r>
          </a:p>
        </p:txBody>
      </p:sp>
      <p:cxnSp>
        <p:nvCxnSpPr>
          <p:cNvPr id="6" name="직선 연결선 5"/>
          <p:cNvCxnSpPr/>
          <p:nvPr/>
        </p:nvCxnSpPr>
        <p:spPr>
          <a:xfrm>
            <a:off x="152400" y="752004"/>
            <a:ext cx="8820000" cy="1587"/>
          </a:xfrm>
          <a:prstGeom prst="line">
            <a:avLst/>
          </a:pr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슬라이드 번호 개체 틀 3"/>
          <p:cNvSpPr>
            <a:spLocks noGrp="1"/>
          </p:cNvSpPr>
          <p:nvPr>
            <p:ph type="sldNum" sz="quarter" idx="4"/>
          </p:nvPr>
        </p:nvSpPr>
        <p:spPr>
          <a:xfrm>
            <a:off x="8507588" y="6500634"/>
            <a:ext cx="614363" cy="319087"/>
          </a:xfrm>
          <a:prstGeom prst="rect">
            <a:avLst/>
          </a:prstGeom>
        </p:spPr>
        <p:txBody>
          <a:bodyPr/>
          <a:lstStyle>
            <a:lvl1pPr algn="ctr">
              <a:defRPr sz="1400">
                <a:latin typeface="+mn-lt"/>
              </a:defRPr>
            </a:lvl1pPr>
          </a:lstStyle>
          <a:p>
            <a:pPr>
              <a:defRPr/>
            </a:pPr>
            <a:fld id="{7661C71A-3E6F-4615-9121-02F609A98B1D}" type="slidenum">
              <a:rPr lang="en-US" altLang="ko-KR" smtClean="0">
                <a:solidFill>
                  <a:srgbClr val="000000"/>
                </a:solidFill>
                <a:ea typeface="굴림" pitchFamily="50" charset="-127"/>
              </a:rPr>
              <a:pPr>
                <a:defRPr/>
              </a:pPr>
              <a:t>‹#›</a:t>
            </a:fld>
            <a:endParaRPr lang="en-US" altLang="ko-KR" dirty="0">
              <a:solidFill>
                <a:srgbClr val="000000"/>
              </a:solidFill>
              <a:ea typeface="굴림" pitchFamily="50" charset="-127"/>
            </a:endParaRPr>
          </a:p>
        </p:txBody>
      </p:sp>
    </p:spTree>
    <p:extLst>
      <p:ext uri="{BB962C8B-B14F-4D97-AF65-F5344CB8AC3E}">
        <p14:creationId xmlns:p14="http://schemas.microsoft.com/office/powerpoint/2010/main" val="2261164772"/>
      </p:ext>
    </p:extLst>
  </p:cSld>
  <p:clrMap bg1="lt1" tx1="dk1" bg2="lt2" tx2="dk2" accent1="accent1" accent2="accent2" accent3="accent3" accent4="accent4" accent5="accent5" accent6="accent6" hlink="hlink" folHlink="folHlink"/>
  <p:sldLayoutIdLst>
    <p:sldLayoutId id="2147487021" r:id="rId1"/>
    <p:sldLayoutId id="2147487022" r:id="rId2"/>
    <p:sldLayoutId id="2147487023" r:id="rId3"/>
    <p:sldLayoutId id="2147487024" r:id="rId4"/>
    <p:sldLayoutId id="2147487025" r:id="rId5"/>
    <p:sldLayoutId id="2147487026" r:id="rId6"/>
    <p:sldLayoutId id="2147487027" r:id="rId7"/>
    <p:sldLayoutId id="2147487028" r:id="rId8"/>
    <p:sldLayoutId id="2147487029" r:id="rId9"/>
    <p:sldLayoutId id="2147487030" r:id="rId10"/>
    <p:sldLayoutId id="2147487031" r:id="rId11"/>
    <p:sldLayoutId id="2147487032" r:id="rId12"/>
    <p:sldLayoutId id="2147487033" r:id="rId13"/>
    <p:sldLayoutId id="2147487034" r:id="rId14"/>
    <p:sldLayoutId id="2147487035" r:id="rId15"/>
    <p:sldLayoutId id="2147487036" r:id="rId16"/>
    <p:sldLayoutId id="2147487037" r:id="rId17"/>
  </p:sldLayoutIdLst>
  <p:hf hdr="0" ftr="0" dt="0"/>
  <p:txStyles>
    <p:titleStyle>
      <a:lvl1pPr algn="l" rtl="0" eaLnBrk="0" fontAlgn="base" latinLnBrk="1" hangingPunct="0">
        <a:spcBef>
          <a:spcPct val="0"/>
        </a:spcBef>
        <a:spcAft>
          <a:spcPct val="0"/>
        </a:spcAft>
        <a:defRPr kumimoji="1" sz="2400" b="1">
          <a:solidFill>
            <a:schemeClr val="tx1"/>
          </a:solidFill>
          <a:latin typeface="맑은 고딕" pitchFamily="50" charset="-127"/>
          <a:ea typeface="맑은 고딕" pitchFamily="50" charset="-127"/>
          <a:cs typeface="+mj-cs"/>
        </a:defRPr>
      </a:lvl1pPr>
      <a:lvl2pPr algn="l" rtl="0" eaLnBrk="0" fontAlgn="base" latinLnBrk="1" hangingPunct="0">
        <a:spcBef>
          <a:spcPct val="0"/>
        </a:spcBef>
        <a:spcAft>
          <a:spcPct val="0"/>
        </a:spcAft>
        <a:defRPr kumimoji="1" sz="2800" b="1">
          <a:solidFill>
            <a:schemeClr val="tx2"/>
          </a:solidFill>
          <a:latin typeface="Arial" charset="0"/>
          <a:ea typeface="굴림" pitchFamily="50" charset="-127"/>
        </a:defRPr>
      </a:lvl2pPr>
      <a:lvl3pPr algn="l" rtl="0" eaLnBrk="0" fontAlgn="base" latinLnBrk="1" hangingPunct="0">
        <a:spcBef>
          <a:spcPct val="0"/>
        </a:spcBef>
        <a:spcAft>
          <a:spcPct val="0"/>
        </a:spcAft>
        <a:defRPr kumimoji="1" sz="2800" b="1">
          <a:solidFill>
            <a:schemeClr val="tx2"/>
          </a:solidFill>
          <a:latin typeface="Arial" charset="0"/>
          <a:ea typeface="굴림" pitchFamily="50" charset="-127"/>
        </a:defRPr>
      </a:lvl3pPr>
      <a:lvl4pPr algn="l" rtl="0" eaLnBrk="0" fontAlgn="base" latinLnBrk="1" hangingPunct="0">
        <a:spcBef>
          <a:spcPct val="0"/>
        </a:spcBef>
        <a:spcAft>
          <a:spcPct val="0"/>
        </a:spcAft>
        <a:defRPr kumimoji="1" sz="2800" b="1">
          <a:solidFill>
            <a:schemeClr val="tx2"/>
          </a:solidFill>
          <a:latin typeface="Arial" charset="0"/>
          <a:ea typeface="굴림" pitchFamily="50" charset="-127"/>
        </a:defRPr>
      </a:lvl4pPr>
      <a:lvl5pPr algn="l" rtl="0" eaLnBrk="0" fontAlgn="base" latinLnBrk="1" hangingPunct="0">
        <a:spcBef>
          <a:spcPct val="0"/>
        </a:spcBef>
        <a:spcAft>
          <a:spcPct val="0"/>
        </a:spcAft>
        <a:defRPr kumimoji="1" sz="2800" b="1">
          <a:solidFill>
            <a:schemeClr val="tx2"/>
          </a:solidFill>
          <a:latin typeface="Arial" charset="0"/>
          <a:ea typeface="굴림" pitchFamily="50" charset="-127"/>
        </a:defRPr>
      </a:lvl5pPr>
      <a:lvl6pPr marL="457200" algn="l" rtl="0" fontAlgn="base" latinLnBrk="1">
        <a:spcBef>
          <a:spcPct val="0"/>
        </a:spcBef>
        <a:spcAft>
          <a:spcPct val="0"/>
        </a:spcAft>
        <a:defRPr kumimoji="1" sz="2800">
          <a:solidFill>
            <a:schemeClr val="tx2"/>
          </a:solidFill>
          <a:latin typeface="Verdana" pitchFamily="34" charset="0"/>
          <a:ea typeface="굴림" pitchFamily="50" charset="-127"/>
        </a:defRPr>
      </a:lvl6pPr>
      <a:lvl7pPr marL="914400" algn="l" rtl="0" fontAlgn="base" latinLnBrk="1">
        <a:spcBef>
          <a:spcPct val="0"/>
        </a:spcBef>
        <a:spcAft>
          <a:spcPct val="0"/>
        </a:spcAft>
        <a:defRPr kumimoji="1" sz="2800">
          <a:solidFill>
            <a:schemeClr val="tx2"/>
          </a:solidFill>
          <a:latin typeface="Verdana" pitchFamily="34" charset="0"/>
          <a:ea typeface="굴림" pitchFamily="50" charset="-127"/>
        </a:defRPr>
      </a:lvl7pPr>
      <a:lvl8pPr marL="1371600" algn="l" rtl="0" fontAlgn="base" latinLnBrk="1">
        <a:spcBef>
          <a:spcPct val="0"/>
        </a:spcBef>
        <a:spcAft>
          <a:spcPct val="0"/>
        </a:spcAft>
        <a:defRPr kumimoji="1" sz="2800">
          <a:solidFill>
            <a:schemeClr val="tx2"/>
          </a:solidFill>
          <a:latin typeface="Verdana" pitchFamily="34" charset="0"/>
          <a:ea typeface="굴림" pitchFamily="50" charset="-127"/>
        </a:defRPr>
      </a:lvl8pPr>
      <a:lvl9pPr marL="1828800" algn="l" rtl="0" fontAlgn="base" latinLnBrk="1">
        <a:spcBef>
          <a:spcPct val="0"/>
        </a:spcBef>
        <a:spcAft>
          <a:spcPct val="0"/>
        </a:spcAft>
        <a:defRPr kumimoji="1" sz="2800">
          <a:solidFill>
            <a:schemeClr val="tx2"/>
          </a:solidFill>
          <a:latin typeface="Verdana" pitchFamily="34" charset="0"/>
          <a:ea typeface="굴림" pitchFamily="50" charset="-127"/>
        </a:defRPr>
      </a:lvl9pPr>
    </p:titleStyle>
    <p:bodyStyle>
      <a:lvl1pPr marL="342900" indent="-342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1143000" indent="-2286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uri.world/" TargetMode="External"/><Relationship Id="rId2" Type="http://schemas.openxmlformats.org/officeDocument/2006/relationships/hyperlink" Target="mailto:top100@wuri.worl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top100@wuri.worl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log.google/outreach-initiatives/grow-with-google/digital-jobs-program-help-americas-economic-recove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8" name="Rectangle 14"/>
          <p:cNvSpPr>
            <a:spLocks noChangeArrowheads="1"/>
          </p:cNvSpPr>
          <p:nvPr/>
        </p:nvSpPr>
        <p:spPr bwMode="auto">
          <a:xfrm flipH="1" flipV="1">
            <a:off x="296327" y="1254493"/>
            <a:ext cx="8678017" cy="72009"/>
          </a:xfrm>
          <a:prstGeom prst="rect">
            <a:avLst/>
          </a:prstGeom>
          <a:gradFill rotWithShape="1">
            <a:gsLst>
              <a:gs pos="0">
                <a:srgbClr val="0070C0"/>
              </a:gs>
              <a:gs pos="50000">
                <a:srgbClr val="0000CC"/>
              </a:gs>
              <a:gs pos="100000">
                <a:srgbClr val="0000CC">
                  <a:gamma/>
                  <a:shade val="28627"/>
                  <a:invGamma/>
                  <a:alpha val="78000"/>
                </a:srgbClr>
              </a:gs>
            </a:gsLst>
            <a:lin ang="0" scaled="1"/>
          </a:gradFill>
          <a:ln w="6350">
            <a:solidFill>
              <a:srgbClr val="0070C0"/>
            </a:solidFill>
            <a:miter lim="800000"/>
            <a:headEnd/>
            <a:tailEnd/>
          </a:ln>
        </p:spPr>
        <p:txBody>
          <a:bodyPr rot="10800000" wrap="none" anchor="ctr"/>
          <a:lstStyle/>
          <a:p>
            <a:pPr marL="0" marR="0" lvl="0" indent="0" algn="l" defTabSz="914400" rtl="0" eaLnBrk="1" fontAlgn="base" latinLnBrk="1" hangingPunct="1">
              <a:lnSpc>
                <a:spcPts val="2200"/>
              </a:lnSpc>
              <a:spcBef>
                <a:spcPct val="0"/>
              </a:spcBef>
              <a:spcAft>
                <a:spcPct val="0"/>
              </a:spcAft>
              <a:buClrTx/>
              <a:buSzTx/>
              <a:buFontTx/>
              <a:buNone/>
              <a:tabLst/>
              <a:defRPr/>
            </a:pPr>
            <a:endParaRPr kumimoji="1" lang="ko-KR" altLang="ko-KR" sz="1600" b="0" i="0" u="none" strike="noStrike" kern="1200" cap="none" spc="0" normalizeH="0" baseline="0" noProof="0" dirty="0">
              <a:ln>
                <a:noFill/>
              </a:ln>
              <a:solidFill>
                <a:srgbClr val="000000"/>
              </a:solidFill>
              <a:effectLst/>
              <a:uLnTx/>
              <a:uFillTx/>
              <a:latin typeface="Arial" panose="020B0604020202020204" pitchFamily="34" charset="0"/>
              <a:ea typeface="굴림" pitchFamily="50" charset="-127"/>
              <a:cs typeface="Arial" panose="020B0604020202020204" pitchFamily="34" charset="0"/>
            </a:endParaRPr>
          </a:p>
        </p:txBody>
      </p:sp>
      <p:sp>
        <p:nvSpPr>
          <p:cNvPr id="8" name="Rectangle 3"/>
          <p:cNvSpPr txBox="1">
            <a:spLocks noChangeArrowheads="1"/>
          </p:cNvSpPr>
          <p:nvPr/>
        </p:nvSpPr>
        <p:spPr bwMode="auto">
          <a:xfrm>
            <a:off x="251520" y="3690743"/>
            <a:ext cx="8717397" cy="2114521"/>
          </a:xfrm>
          <a:prstGeom prst="rect">
            <a:avLst/>
          </a:prstGeom>
          <a:noFill/>
          <a:ln w="9525">
            <a:noFill/>
            <a:miter lim="800000"/>
            <a:headEnd/>
            <a:tailEnd/>
          </a:ln>
        </p:spPr>
        <p:txBody>
          <a:bodyPr anchor="ctr"/>
          <a:lstStyle/>
          <a:p>
            <a:pPr algn="ctr" latinLnBrk="0">
              <a:lnSpc>
                <a:spcPts val="3000"/>
              </a:lnSpc>
            </a:pPr>
            <a:r>
              <a:rPr lang="en-US" altLang="ko-KR" sz="2000" b="1" dirty="0" err="1">
                <a:latin typeface="Arial" panose="020B0604020202020204" pitchFamily="34" charset="0"/>
                <a:cs typeface="Arial" panose="020B0604020202020204" pitchFamily="34" charset="0"/>
              </a:rPr>
              <a:t>Hwy-chang</a:t>
            </a:r>
            <a:r>
              <a:rPr lang="en-US" altLang="ko-KR" sz="2000" b="1" dirty="0">
                <a:latin typeface="Arial" panose="020B0604020202020204" pitchFamily="34" charset="0"/>
                <a:cs typeface="Arial" panose="020B0604020202020204" pitchFamily="34" charset="0"/>
              </a:rPr>
              <a:t> Moon</a:t>
            </a:r>
            <a:br>
              <a:rPr lang="en-US" altLang="ko-KR" sz="2000" b="1" dirty="0">
                <a:latin typeface="Arial" panose="020B0604020202020204" pitchFamily="34" charset="0"/>
                <a:cs typeface="Arial" panose="020B0604020202020204" pitchFamily="34" charset="0"/>
              </a:rPr>
            </a:br>
            <a:r>
              <a:rPr lang="en-US" altLang="ko-KR" dirty="0">
                <a:latin typeface="Arial" panose="020B0604020202020204" pitchFamily="34" charset="0"/>
                <a:cs typeface="Arial" panose="020B0604020202020204" pitchFamily="34" charset="0"/>
              </a:rPr>
              <a:t>Professor Emeritus, Seoul National University</a:t>
            </a:r>
          </a:p>
          <a:p>
            <a:pPr algn="ctr" latinLnBrk="0">
              <a:lnSpc>
                <a:spcPts val="3000"/>
              </a:lnSpc>
            </a:pPr>
            <a:r>
              <a:rPr lang="en-US" altLang="ko-KR" dirty="0">
                <a:latin typeface="Arial" panose="020B0604020202020204" pitchFamily="34" charset="0"/>
                <a:cs typeface="Arial" panose="020B0604020202020204" pitchFamily="34" charset="0"/>
              </a:rPr>
              <a:t>Founding Director, The WURI Ranking</a:t>
            </a:r>
            <a:endParaRPr lang="ko-KR" altLang="ko-KR" dirty="0">
              <a:latin typeface="Arial" panose="020B0604020202020204" pitchFamily="34" charset="0"/>
              <a:cs typeface="Arial" panose="020B0604020202020204" pitchFamily="34" charset="0"/>
            </a:endParaRPr>
          </a:p>
          <a:p>
            <a:pPr algn="ctr" latinLnBrk="0">
              <a:lnSpc>
                <a:spcPts val="3000"/>
              </a:lnSpc>
            </a:pPr>
            <a:endParaRPr lang="ko-KR" altLang="ko-KR"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0BD9A50D-A32D-45EA-B81B-11F511BBD188}"/>
              </a:ext>
            </a:extLst>
          </p:cNvPr>
          <p:cNvSpPr txBox="1"/>
          <p:nvPr/>
        </p:nvSpPr>
        <p:spPr>
          <a:xfrm>
            <a:off x="276156" y="1452612"/>
            <a:ext cx="8678018" cy="1361976"/>
          </a:xfrm>
          <a:prstGeom prst="rect">
            <a:avLst/>
          </a:prstGeom>
          <a:noFill/>
        </p:spPr>
        <p:txBody>
          <a:bodyPr wrap="square" rtlCol="0">
            <a:spAutoFit/>
          </a:bodyPr>
          <a:lstStyle/>
          <a:p>
            <a:pPr algn="ctr">
              <a:lnSpc>
                <a:spcPts val="3200"/>
              </a:lnSpc>
            </a:pPr>
            <a:r>
              <a:rPr lang="en-US" altLang="ko-KR" sz="2400" b="1" dirty="0">
                <a:solidFill>
                  <a:srgbClr val="0070C0"/>
                </a:solidFill>
                <a:latin typeface="Arial" panose="020B0604020202020204" pitchFamily="34" charset="0"/>
                <a:cs typeface="Arial" panose="020B0604020202020204" pitchFamily="34" charset="0"/>
              </a:rPr>
              <a:t>INNOVATIVE UNIVERSITIES</a:t>
            </a:r>
          </a:p>
          <a:p>
            <a:pPr algn="ctr">
              <a:lnSpc>
                <a:spcPts val="3200"/>
              </a:lnSpc>
            </a:pPr>
            <a:r>
              <a:rPr lang="en-US" altLang="ko-KR" sz="2200" b="1" dirty="0">
                <a:latin typeface="Arial" panose="020B0604020202020204" pitchFamily="34" charset="0"/>
                <a:cs typeface="Arial" panose="020B0604020202020204" pitchFamily="34" charset="0"/>
              </a:rPr>
              <a:t>The World’s Universities with Real Impact (WURI) Ranking 2022 </a:t>
            </a:r>
          </a:p>
          <a:p>
            <a:pPr algn="ctr">
              <a:lnSpc>
                <a:spcPts val="3200"/>
              </a:lnSpc>
              <a:spcBef>
                <a:spcPts val="600"/>
              </a:spcBef>
            </a:pPr>
            <a:r>
              <a:rPr lang="en-US" altLang="ko-KR" sz="2200" b="1" dirty="0">
                <a:solidFill>
                  <a:schemeClr val="accent6">
                    <a:lumMod val="75000"/>
                  </a:schemeClr>
                </a:solidFill>
                <a:latin typeface="Arial" panose="020B0604020202020204" pitchFamily="34" charset="0"/>
                <a:cs typeface="Arial" panose="020B0604020202020204" pitchFamily="34" charset="0"/>
              </a:rPr>
              <a:t>Thriving in the New Normal</a:t>
            </a:r>
            <a:endParaRPr lang="en-US" altLang="ko-KR" sz="2200" b="1" dirty="0">
              <a:latin typeface="Arial" panose="020B0604020202020204" pitchFamily="34" charset="0"/>
              <a:cs typeface="Arial" panose="020B0604020202020204" pitchFamily="34" charset="0"/>
            </a:endParaRPr>
          </a:p>
        </p:txBody>
      </p:sp>
      <p:sp>
        <p:nvSpPr>
          <p:cNvPr id="7" name="Rectangle 14">
            <a:extLst>
              <a:ext uri="{FF2B5EF4-FFF2-40B4-BE49-F238E27FC236}">
                <a16:creationId xmlns:a16="http://schemas.microsoft.com/office/drawing/2014/main" id="{5DE69614-251C-434C-BFA5-E296A250FBFD}"/>
              </a:ext>
            </a:extLst>
          </p:cNvPr>
          <p:cNvSpPr>
            <a:spLocks noChangeArrowheads="1"/>
          </p:cNvSpPr>
          <p:nvPr/>
        </p:nvSpPr>
        <p:spPr bwMode="auto">
          <a:xfrm flipH="1" flipV="1">
            <a:off x="251520" y="3068959"/>
            <a:ext cx="8678017" cy="72009"/>
          </a:xfrm>
          <a:prstGeom prst="rect">
            <a:avLst/>
          </a:prstGeom>
          <a:gradFill rotWithShape="1">
            <a:gsLst>
              <a:gs pos="0">
                <a:srgbClr val="0070C0"/>
              </a:gs>
              <a:gs pos="50000">
                <a:srgbClr val="0000CC"/>
              </a:gs>
              <a:gs pos="100000">
                <a:srgbClr val="0000CC">
                  <a:gamma/>
                  <a:shade val="28627"/>
                  <a:invGamma/>
                  <a:alpha val="78000"/>
                </a:srgbClr>
              </a:gs>
            </a:gsLst>
            <a:lin ang="0" scaled="1"/>
          </a:gradFill>
          <a:ln w="6350">
            <a:solidFill>
              <a:srgbClr val="0070C0"/>
            </a:solidFill>
            <a:miter lim="800000"/>
            <a:headEnd/>
            <a:tailEnd/>
          </a:ln>
        </p:spPr>
        <p:txBody>
          <a:bodyPr rot="10800000" wrap="none" anchor="ct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1" lang="ko-KR" altLang="ko-KR" sz="1600" b="0" i="0" u="none" strike="noStrike" kern="1200" cap="none" spc="0" normalizeH="0" baseline="0" noProof="0" dirty="0">
              <a:ln>
                <a:noFill/>
              </a:ln>
              <a:solidFill>
                <a:srgbClr val="000000"/>
              </a:solidFill>
              <a:effectLst/>
              <a:uLnTx/>
              <a:uFillTx/>
              <a:latin typeface="Arial" panose="020B0604020202020204" pitchFamily="34" charset="0"/>
              <a:ea typeface="굴림" pitchFamily="50" charset="-127"/>
              <a:cs typeface="Arial" panose="020B0604020202020204" pitchFamily="34" charset="0"/>
            </a:endParaRPr>
          </a:p>
        </p:txBody>
      </p:sp>
      <p:pic>
        <p:nvPicPr>
          <p:cNvPr id="6" name="그림 5">
            <a:extLst>
              <a:ext uri="{FF2B5EF4-FFF2-40B4-BE49-F238E27FC236}">
                <a16:creationId xmlns:a16="http://schemas.microsoft.com/office/drawing/2014/main" id="{5F720795-2F80-3E42-C518-FD294AB26D9F}"/>
              </a:ext>
            </a:extLst>
          </p:cNvPr>
          <p:cNvPicPr>
            <a:picLocks noChangeAspect="1"/>
          </p:cNvPicPr>
          <p:nvPr/>
        </p:nvPicPr>
        <p:blipFill>
          <a:blip r:embed="rId3"/>
          <a:stretch>
            <a:fillRect/>
          </a:stretch>
        </p:blipFill>
        <p:spPr>
          <a:xfrm>
            <a:off x="7020272" y="88902"/>
            <a:ext cx="2053121" cy="594505"/>
          </a:xfrm>
          <a:prstGeom prst="rect">
            <a:avLst/>
          </a:prstGeom>
        </p:spPr>
      </p:pic>
    </p:spTree>
    <p:extLst>
      <p:ext uri="{BB962C8B-B14F-4D97-AF65-F5344CB8AC3E}">
        <p14:creationId xmlns:p14="http://schemas.microsoft.com/office/powerpoint/2010/main" val="351194497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a:prstGeom prst="rect">
            <a:avLst/>
          </a:prstGeom>
        </p:spPr>
        <p:txBody>
          <a:bodyPr/>
          <a:lstStyle/>
          <a:p>
            <a:r>
              <a:rPr lang="en-US" altLang="ko-KR" b="1" dirty="0">
                <a:solidFill>
                  <a:schemeClr val="tx1"/>
                </a:solidFill>
                <a:latin typeface="Arial" panose="020B0604020202020204" pitchFamily="34" charset="0"/>
                <a:cs typeface="Arial" panose="020B0604020202020204" pitchFamily="34" charset="0"/>
              </a:rPr>
              <a:t>Table of Contents</a:t>
            </a:r>
            <a:endParaRPr lang="ko-KR" altLang="en-US" b="1" dirty="0">
              <a:solidFill>
                <a:schemeClr val="tx1"/>
              </a:solidFill>
              <a:latin typeface="Arial" panose="020B0604020202020204" pitchFamily="34" charset="0"/>
              <a:cs typeface="Arial" panose="020B0604020202020204" pitchFamily="34" charset="0"/>
            </a:endParaRPr>
          </a:p>
        </p:txBody>
      </p:sp>
      <p:sp>
        <p:nvSpPr>
          <p:cNvPr id="2" name="슬라이드 번호 개체 틀 1"/>
          <p:cNvSpPr>
            <a:spLocks noGrp="1"/>
          </p:cNvSpPr>
          <p:nvPr>
            <p:ph type="sldNum" sz="quarter" idx="10"/>
          </p:nvPr>
        </p:nvSpPr>
        <p:spPr/>
        <p:txBody>
          <a:bodyPr/>
          <a:lstStyle/>
          <a:p>
            <a:pPr>
              <a:defRPr/>
            </a:pPr>
            <a:fld id="{7661C71A-3E6F-4615-9121-02F609A98B1D}" type="slidenum">
              <a:rPr lang="en-US" altLang="ko-KR" smtClean="0">
                <a:solidFill>
                  <a:srgbClr val="000000"/>
                </a:solidFill>
                <a:latin typeface="Arial" panose="020B0604020202020204" pitchFamily="34" charset="0"/>
                <a:cs typeface="Arial" panose="020B0604020202020204" pitchFamily="34" charset="0"/>
              </a:rPr>
              <a:pPr>
                <a:defRPr/>
              </a:pPr>
              <a:t>10</a:t>
            </a:fld>
            <a:endParaRPr lang="en-US" altLang="ko-KR">
              <a:solidFill>
                <a:srgbClr val="000000"/>
              </a:solidFill>
              <a:latin typeface="Arial" panose="020B0604020202020204" pitchFamily="34" charset="0"/>
              <a:cs typeface="Arial" panose="020B0604020202020204" pitchFamily="34" charset="0"/>
            </a:endParaRPr>
          </a:p>
        </p:txBody>
      </p:sp>
      <p:sp>
        <p:nvSpPr>
          <p:cNvPr id="14" name="TextBox 13"/>
          <p:cNvSpPr txBox="1"/>
          <p:nvPr/>
        </p:nvSpPr>
        <p:spPr>
          <a:xfrm>
            <a:off x="787820" y="2793122"/>
            <a:ext cx="751115" cy="707886"/>
          </a:xfrm>
          <a:prstGeom prst="rect">
            <a:avLst/>
          </a:prstGeom>
          <a:noFill/>
        </p:spPr>
        <p:txBody>
          <a:bodyPr wrap="square" rtlCol="0">
            <a:spAutoFit/>
          </a:bodyPr>
          <a:lstStyle/>
          <a:p>
            <a:r>
              <a:rPr lang="ko-KR" altLang="en-US" sz="4000"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ko-KR" altLang="en-US" sz="4000" dirty="0">
              <a:solidFill>
                <a:srgbClr val="C00000"/>
              </a:solidFill>
              <a:latin typeface="Arial" panose="020B0604020202020204" pitchFamily="34" charset="0"/>
              <a:cs typeface="Arial" panose="020B0604020202020204" pitchFamily="34" charset="0"/>
            </a:endParaRPr>
          </a:p>
        </p:txBody>
      </p:sp>
      <p:sp>
        <p:nvSpPr>
          <p:cNvPr id="10" name="내용 개체 틀 5"/>
          <p:cNvSpPr txBox="1">
            <a:spLocks/>
          </p:cNvSpPr>
          <p:nvPr/>
        </p:nvSpPr>
        <p:spPr bwMode="auto">
          <a:xfrm>
            <a:off x="1571351" y="3933056"/>
            <a:ext cx="6120678"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Cases and Implications</a:t>
            </a:r>
            <a:endParaRPr kumimoji="1" lang="en-US" altLang="ko-KR" sz="1800" b="0"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
        <p:nvSpPr>
          <p:cNvPr id="13" name="내용 개체 틀 5"/>
          <p:cNvSpPr txBox="1">
            <a:spLocks/>
          </p:cNvSpPr>
          <p:nvPr/>
        </p:nvSpPr>
        <p:spPr bwMode="auto">
          <a:xfrm>
            <a:off x="1571351" y="2781008"/>
            <a:ext cx="6120678" cy="720000"/>
          </a:xfrm>
          <a:prstGeom prst="rect">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rPr>
              <a:t>The Rankings of Innovative Universities</a:t>
            </a:r>
            <a:endParaRPr lang="en-US" altLang="ko-KR" sz="1800" dirty="0">
              <a:solidFill>
                <a:prstClr val="black"/>
              </a:solidFill>
              <a:latin typeface="Arial" panose="020B0604020202020204" pitchFamily="34" charset="0"/>
              <a:ea typeface="Arial Unicode MS" panose="020B0604020202020204" pitchFamily="50" charset="-127"/>
              <a:cs typeface="Arial" panose="020B0604020202020204" pitchFamily="34" charset="0"/>
            </a:endParaRPr>
          </a:p>
        </p:txBody>
      </p:sp>
      <p:sp>
        <p:nvSpPr>
          <p:cNvPr id="18" name="내용 개체 틀 5"/>
          <p:cNvSpPr txBox="1">
            <a:spLocks/>
          </p:cNvSpPr>
          <p:nvPr/>
        </p:nvSpPr>
        <p:spPr bwMode="auto">
          <a:xfrm>
            <a:off x="1571350" y="1617818"/>
            <a:ext cx="6120679"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The New Ranking: Importance and Methodology </a:t>
            </a:r>
            <a:endParaRPr kumimoji="1" lang="en-US" altLang="ko-KR" sz="1800" b="0"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
        <p:nvSpPr>
          <p:cNvPr id="8" name="내용 개체 틀 5">
            <a:extLst>
              <a:ext uri="{FF2B5EF4-FFF2-40B4-BE49-F238E27FC236}">
                <a16:creationId xmlns:a16="http://schemas.microsoft.com/office/drawing/2014/main" id="{D6F2E18E-6826-4B48-9998-DC78E9886AE9}"/>
              </a:ext>
            </a:extLst>
          </p:cNvPr>
          <p:cNvSpPr txBox="1">
            <a:spLocks/>
          </p:cNvSpPr>
          <p:nvPr/>
        </p:nvSpPr>
        <p:spPr bwMode="auto">
          <a:xfrm>
            <a:off x="1585946" y="5106256"/>
            <a:ext cx="6120678"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Conclusion</a:t>
            </a:r>
            <a:endParaRPr kumimoji="1" lang="en-US" altLang="ko-KR" sz="1800" b="0"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Tree>
    <p:extLst>
      <p:ext uri="{BB962C8B-B14F-4D97-AF65-F5344CB8AC3E}">
        <p14:creationId xmlns:p14="http://schemas.microsoft.com/office/powerpoint/2010/main" val="3181407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E9A0099-5556-4BF7-8FAC-B31EECD5B3EF}"/>
              </a:ext>
            </a:extLst>
          </p:cNvPr>
          <p:cNvSpPr>
            <a:spLocks noGrp="1"/>
          </p:cNvSpPr>
          <p:nvPr>
            <p:ph type="title"/>
          </p:nvPr>
        </p:nvSpPr>
        <p:spPr/>
        <p:txBody>
          <a:bodyPr/>
          <a:lstStyle/>
          <a:p>
            <a:r>
              <a:rPr lang="en-US" altLang="ko-KR" b="1" dirty="0"/>
              <a:t>The WURI Ranking 2022</a:t>
            </a:r>
            <a:endParaRPr lang="ko-KR" altLang="en-US" b="1" dirty="0"/>
          </a:p>
        </p:txBody>
      </p:sp>
      <p:sp>
        <p:nvSpPr>
          <p:cNvPr id="3" name="내용 개체 틀 2">
            <a:extLst>
              <a:ext uri="{FF2B5EF4-FFF2-40B4-BE49-F238E27FC236}">
                <a16:creationId xmlns:a16="http://schemas.microsoft.com/office/drawing/2014/main" id="{EB68DB26-C1DC-40D7-94F5-667338D78463}"/>
              </a:ext>
            </a:extLst>
          </p:cNvPr>
          <p:cNvSpPr>
            <a:spLocks noGrp="1"/>
          </p:cNvSpPr>
          <p:nvPr>
            <p:ph idx="1"/>
          </p:nvPr>
        </p:nvSpPr>
        <p:spPr>
          <a:xfrm>
            <a:off x="323528" y="1124744"/>
            <a:ext cx="8641085" cy="5472336"/>
          </a:xfrm>
        </p:spPr>
        <p:txBody>
          <a:bodyPr/>
          <a:lstStyle/>
          <a:p>
            <a:pPr marL="0" lvl="0" indent="0">
              <a:spcBef>
                <a:spcPts val="600"/>
              </a:spcBef>
              <a:spcAft>
                <a:spcPts val="600"/>
              </a:spcAft>
              <a:buNone/>
            </a:pPr>
            <a:r>
              <a:rPr lang="en-US" altLang="ko-KR" b="1" dirty="0">
                <a:solidFill>
                  <a:srgbClr val="0070C0"/>
                </a:solidFill>
                <a:latin typeface="Arial" panose="020B0604020202020204" pitchFamily="34" charset="0"/>
                <a:cs typeface="Arial" panose="020B0604020202020204" pitchFamily="34" charset="0"/>
              </a:rPr>
              <a:t>To be presented at the online conference</a:t>
            </a:r>
          </a:p>
          <a:p>
            <a:pPr marL="268288" lvl="0" indent="-268288">
              <a:spcBef>
                <a:spcPts val="600"/>
              </a:spcBef>
              <a:spcAft>
                <a:spcPts val="600"/>
              </a:spcAft>
              <a:buFont typeface="Arial" panose="020B0604020202020204" pitchFamily="34" charset="0"/>
              <a:buChar char="•"/>
            </a:pPr>
            <a:r>
              <a:rPr lang="en-US" altLang="ko-KR" sz="2200" dirty="0">
                <a:latin typeface="Arial" panose="020B0604020202020204" pitchFamily="34" charset="0"/>
                <a:cs typeface="Arial" panose="020B0604020202020204" pitchFamily="34" charset="0"/>
              </a:rPr>
              <a:t>Top 50 in each of the six categories</a:t>
            </a:r>
          </a:p>
          <a:p>
            <a:pPr marL="268288" lvl="0" indent="-268288">
              <a:spcBef>
                <a:spcPts val="600"/>
              </a:spcBef>
              <a:spcAft>
                <a:spcPts val="1200"/>
              </a:spcAft>
              <a:buFont typeface="Arial" panose="020B0604020202020204" pitchFamily="34" charset="0"/>
              <a:buChar char="•"/>
            </a:pPr>
            <a:r>
              <a:rPr lang="en-US" altLang="ko-KR" sz="2200" dirty="0">
                <a:latin typeface="Arial" panose="020B0604020202020204" pitchFamily="34" charset="0"/>
                <a:cs typeface="Arial" panose="020B0604020202020204" pitchFamily="34" charset="0"/>
              </a:rPr>
              <a:t>Global Top 100</a:t>
            </a:r>
          </a:p>
          <a:p>
            <a:pPr marL="0" lvl="0" indent="0">
              <a:spcBef>
                <a:spcPts val="1200"/>
              </a:spcBef>
              <a:spcAft>
                <a:spcPts val="600"/>
              </a:spcAft>
              <a:buNone/>
            </a:pPr>
            <a:r>
              <a:rPr lang="en-US" altLang="ko-KR" b="1" dirty="0">
                <a:solidFill>
                  <a:srgbClr val="0070C0"/>
                </a:solidFill>
                <a:latin typeface="Arial" panose="020B0604020202020204" pitchFamily="34" charset="0"/>
                <a:cs typeface="Arial" panose="020B0604020202020204" pitchFamily="34" charset="0"/>
              </a:rPr>
              <a:t>To be uploaded on the WURI website (www.wuri.world)</a:t>
            </a:r>
          </a:p>
          <a:p>
            <a:pPr marL="268288" lvl="0" indent="-268288">
              <a:spcBef>
                <a:spcPts val="600"/>
              </a:spcBef>
              <a:spcAft>
                <a:spcPts val="600"/>
              </a:spcAft>
              <a:buFont typeface="Arial" panose="020B0604020202020204" pitchFamily="34" charset="0"/>
              <a:buChar char="•"/>
            </a:pPr>
            <a:r>
              <a:rPr lang="en-US" altLang="ko-KR" sz="2200" dirty="0">
                <a:latin typeface="Arial" panose="020B0604020202020204" pitchFamily="34" charset="0"/>
                <a:cs typeface="Arial" panose="020B0604020202020204" pitchFamily="34" charset="0"/>
              </a:rPr>
              <a:t>Top 50 in each of the six categories</a:t>
            </a:r>
          </a:p>
          <a:p>
            <a:pPr marL="268288" lvl="0" indent="-268288">
              <a:spcBef>
                <a:spcPts val="600"/>
              </a:spcBef>
              <a:spcAft>
                <a:spcPts val="600"/>
              </a:spcAft>
              <a:buFont typeface="Arial" panose="020B0604020202020204" pitchFamily="34" charset="0"/>
              <a:buChar char="•"/>
            </a:pPr>
            <a:r>
              <a:rPr lang="en-US" altLang="ko-KR" sz="2200" dirty="0">
                <a:latin typeface="Arial" panose="020B0604020202020204" pitchFamily="34" charset="0"/>
                <a:cs typeface="Arial" panose="020B0604020202020204" pitchFamily="34" charset="0"/>
              </a:rPr>
              <a:t>Global Top 100</a:t>
            </a:r>
          </a:p>
          <a:p>
            <a:pPr marL="268288" lvl="0" indent="-268288">
              <a:spcBef>
                <a:spcPts val="600"/>
              </a:spcBef>
              <a:spcAft>
                <a:spcPts val="600"/>
              </a:spcAft>
              <a:buFont typeface="Arial" panose="020B0604020202020204" pitchFamily="34" charset="0"/>
              <a:buChar char="•"/>
            </a:pPr>
            <a:r>
              <a:rPr lang="en-US" altLang="ko-KR" sz="2200" dirty="0">
                <a:latin typeface="Arial" panose="020B0604020202020204" pitchFamily="34" charset="0"/>
                <a:cs typeface="Arial" panose="020B0604020202020204" pitchFamily="34" charset="0"/>
              </a:rPr>
              <a:t>Global Top 101 - 200, 201 - 300</a:t>
            </a:r>
          </a:p>
          <a:p>
            <a:pPr marL="268288" lvl="0" indent="-268288">
              <a:spcBef>
                <a:spcPts val="600"/>
              </a:spcBef>
              <a:spcAft>
                <a:spcPts val="600"/>
              </a:spcAft>
              <a:buFont typeface="Arial" panose="020B0604020202020204" pitchFamily="34" charset="0"/>
              <a:buChar char="•"/>
            </a:pPr>
            <a:r>
              <a:rPr lang="en-US" altLang="ko-KR" sz="2200" dirty="0">
                <a:latin typeface="Arial" panose="020B0604020202020204" pitchFamily="34" charset="0"/>
                <a:cs typeface="Arial" panose="020B0604020202020204" pitchFamily="34" charset="0"/>
              </a:rPr>
              <a:t>Presentation slides</a:t>
            </a:r>
          </a:p>
          <a:p>
            <a:pPr marL="268288" lvl="0" indent="-268288">
              <a:spcBef>
                <a:spcPts val="600"/>
              </a:spcBef>
              <a:spcAft>
                <a:spcPts val="600"/>
              </a:spcAft>
              <a:buFont typeface="Arial" panose="020B0604020202020204" pitchFamily="34" charset="0"/>
              <a:buChar char="•"/>
            </a:pPr>
            <a:r>
              <a:rPr lang="en-US" altLang="ko-KR" sz="2200" dirty="0">
                <a:latin typeface="Arial" panose="020B0604020202020204" pitchFamily="34" charset="0"/>
                <a:cs typeface="Arial" panose="020B0604020202020204" pitchFamily="34" charset="0"/>
              </a:rPr>
              <a:t>Other information</a:t>
            </a:r>
          </a:p>
          <a:p>
            <a:pPr marL="268288" lvl="0" indent="-268288">
              <a:spcBef>
                <a:spcPts val="600"/>
              </a:spcBef>
              <a:spcAft>
                <a:spcPts val="600"/>
              </a:spcAft>
              <a:buFont typeface="Arial" panose="020B0604020202020204" pitchFamily="34" charset="0"/>
              <a:buChar char="•"/>
            </a:pPr>
            <a:r>
              <a:rPr lang="en-US" altLang="ko-KR" sz="2200" dirty="0">
                <a:latin typeface="Arial" panose="020B0604020202020204" pitchFamily="34" charset="0"/>
                <a:cs typeface="Arial" panose="020B0604020202020204" pitchFamily="34" charset="0"/>
              </a:rPr>
              <a:t>Questions and comments (</a:t>
            </a:r>
            <a:r>
              <a:rPr lang="en-US" altLang="ko-KR" sz="22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top100@wuri.world, </a:t>
            </a:r>
            <a:r>
              <a:rPr lang="en-US" altLang="ko-KR" sz="22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www.wuri.world</a:t>
            </a:r>
            <a:r>
              <a:rPr lang="en-US" altLang="ko-KR" sz="2200" dirty="0">
                <a:latin typeface="Arial" panose="020B0604020202020204" pitchFamily="34" charset="0"/>
                <a:cs typeface="Arial" panose="020B0604020202020204" pitchFamily="34" charset="0"/>
              </a:rPr>
              <a:t>)</a:t>
            </a:r>
          </a:p>
          <a:p>
            <a:pPr marL="0" lvl="0" indent="0">
              <a:spcBef>
                <a:spcPts val="600"/>
              </a:spcBef>
              <a:spcAft>
                <a:spcPts val="600"/>
              </a:spcAft>
              <a:buNone/>
            </a:pPr>
            <a:endParaRPr lang="en-US" altLang="ko-KR" dirty="0">
              <a:latin typeface="Arial" panose="020B0604020202020204" pitchFamily="34" charset="0"/>
              <a:cs typeface="Arial" panose="020B0604020202020204" pitchFamily="34" charset="0"/>
            </a:endParaRPr>
          </a:p>
          <a:p>
            <a:pPr marL="0" lvl="0" indent="0">
              <a:spcBef>
                <a:spcPts val="600"/>
              </a:spcBef>
              <a:spcAft>
                <a:spcPts val="600"/>
              </a:spcAft>
              <a:buNone/>
            </a:pPr>
            <a:endParaRPr lang="en-US" altLang="ko-KR" dirty="0">
              <a:latin typeface="Arial" panose="020B0604020202020204" pitchFamily="34" charset="0"/>
              <a:cs typeface="Arial" panose="020B0604020202020204" pitchFamily="34" charset="0"/>
            </a:endParaRPr>
          </a:p>
          <a:p>
            <a:pPr marL="268288" lvl="0" indent="-268288">
              <a:spcBef>
                <a:spcPts val="600"/>
              </a:spcBef>
              <a:spcAft>
                <a:spcPts val="600"/>
              </a:spcAft>
              <a:buFont typeface="Arial" panose="020B0604020202020204" pitchFamily="34" charset="0"/>
              <a:buChar char="•"/>
            </a:pPr>
            <a:endParaRPr lang="ko-KR" altLang="ko-KR" dirty="0">
              <a:latin typeface="Arial" panose="020B0604020202020204" pitchFamily="34" charset="0"/>
              <a:cs typeface="Arial" panose="020B0604020202020204" pitchFamily="34" charset="0"/>
            </a:endParaRPr>
          </a:p>
        </p:txBody>
      </p:sp>
      <p:sp>
        <p:nvSpPr>
          <p:cNvPr id="5" name="슬라이드 번호 개체 틀 2">
            <a:extLst>
              <a:ext uri="{FF2B5EF4-FFF2-40B4-BE49-F238E27FC236}">
                <a16:creationId xmlns:a16="http://schemas.microsoft.com/office/drawing/2014/main" id="{960EB999-2E88-484D-AB51-3C0F1232B25E}"/>
              </a:ext>
            </a:extLst>
          </p:cNvPr>
          <p:cNvSpPr txBox="1">
            <a:spLocks/>
          </p:cNvSpPr>
          <p:nvPr/>
        </p:nvSpPr>
        <p:spPr>
          <a:xfrm>
            <a:off x="8507588" y="6500634"/>
            <a:ext cx="614363" cy="319087"/>
          </a:xfrm>
          <a:prstGeom prst="rect">
            <a:avLst/>
          </a:prstGeom>
        </p:spPr>
        <p:txBody>
          <a:bodyPr/>
          <a:lstStyle>
            <a:defPPr>
              <a:defRPr lang="en-US"/>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lgn="ctr">
              <a:defRPr/>
            </a:pPr>
            <a:fld id="{7661C71A-3E6F-4615-9121-02F609A98B1D}" type="slidenum">
              <a:rPr lang="en-US" altLang="ko-KR" sz="1400" smtClean="0">
                <a:solidFill>
                  <a:srgbClr val="000000"/>
                </a:solidFill>
                <a:latin typeface="맑은 고딕"/>
              </a:rPr>
              <a:pPr algn="ctr">
                <a:defRPr/>
              </a:pPr>
              <a:t>11</a:t>
            </a:fld>
            <a:endParaRPr lang="en-US" altLang="ko-KR" sz="1400" dirty="0">
              <a:solidFill>
                <a:srgbClr val="000000"/>
              </a:solidFill>
              <a:latin typeface="맑은 고딕"/>
            </a:endParaRPr>
          </a:p>
        </p:txBody>
      </p:sp>
    </p:spTree>
    <p:extLst>
      <p:ext uri="{BB962C8B-B14F-4D97-AF65-F5344CB8AC3E}">
        <p14:creationId xmlns:p14="http://schemas.microsoft.com/office/powerpoint/2010/main" val="463233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E9A0099-5556-4BF7-8FAC-B31EECD5B3EF}"/>
              </a:ext>
            </a:extLst>
          </p:cNvPr>
          <p:cNvSpPr>
            <a:spLocks noGrp="1"/>
          </p:cNvSpPr>
          <p:nvPr>
            <p:ph type="title"/>
          </p:nvPr>
        </p:nvSpPr>
        <p:spPr>
          <a:xfrm>
            <a:off x="611560" y="2357485"/>
            <a:ext cx="7920880" cy="2143029"/>
          </a:xfrm>
        </p:spPr>
        <p:txBody>
          <a:bodyPr/>
          <a:lstStyle/>
          <a:p>
            <a:pPr algn="ctr">
              <a:lnSpc>
                <a:spcPct val="150000"/>
              </a:lnSpc>
              <a:spcBef>
                <a:spcPts val="1200"/>
              </a:spcBef>
            </a:pPr>
            <a:r>
              <a:rPr lang="en-US" altLang="ko-KR" sz="5400" dirty="0">
                <a:solidFill>
                  <a:srgbClr val="0070C0"/>
                </a:solidFill>
                <a:latin typeface="Arial" panose="020B0604020202020204" pitchFamily="34" charset="0"/>
                <a:cs typeface="Arial" panose="020B0604020202020204" pitchFamily="34" charset="0"/>
              </a:rPr>
              <a:t>Top 50</a:t>
            </a:r>
            <a:br>
              <a:rPr lang="en-US" altLang="ko-KR" sz="5400" dirty="0">
                <a:latin typeface="Arial" panose="020B0604020202020204" pitchFamily="34" charset="0"/>
                <a:cs typeface="Arial" panose="020B0604020202020204" pitchFamily="34" charset="0"/>
              </a:rPr>
            </a:br>
            <a:r>
              <a:rPr lang="en-US" altLang="ko-KR" sz="3600" b="0" dirty="0">
                <a:latin typeface="Arial" panose="020B0604020202020204" pitchFamily="34" charset="0"/>
                <a:cs typeface="Arial" panose="020B0604020202020204" pitchFamily="34" charset="0"/>
              </a:rPr>
              <a:t>Six Categories</a:t>
            </a:r>
            <a:endParaRPr lang="ko-KR" altLang="en-US" sz="5400" b="0" dirty="0">
              <a:latin typeface="Arial" panose="020B0604020202020204" pitchFamily="34" charset="0"/>
              <a:cs typeface="Arial" panose="020B0604020202020204" pitchFamily="34" charset="0"/>
            </a:endParaRPr>
          </a:p>
        </p:txBody>
      </p:sp>
      <p:sp>
        <p:nvSpPr>
          <p:cNvPr id="3" name="슬라이드 번호 개체 틀 2">
            <a:extLst>
              <a:ext uri="{FF2B5EF4-FFF2-40B4-BE49-F238E27FC236}">
                <a16:creationId xmlns:a16="http://schemas.microsoft.com/office/drawing/2014/main" id="{3B92B77A-0A0A-4B36-ADED-3F43E5C2D7FE}"/>
              </a:ext>
            </a:extLst>
          </p:cNvPr>
          <p:cNvSpPr txBox="1">
            <a:spLocks/>
          </p:cNvSpPr>
          <p:nvPr/>
        </p:nvSpPr>
        <p:spPr>
          <a:xfrm>
            <a:off x="8507588" y="6500634"/>
            <a:ext cx="614363" cy="319087"/>
          </a:xfrm>
          <a:prstGeom prst="rect">
            <a:avLst/>
          </a:prstGeom>
        </p:spPr>
        <p:txBody>
          <a:bodyPr/>
          <a:lstStyle>
            <a:defPPr>
              <a:defRPr lang="en-US"/>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lgn="ctr">
              <a:defRPr/>
            </a:pPr>
            <a:fld id="{7661C71A-3E6F-4615-9121-02F609A98B1D}" type="slidenum">
              <a:rPr lang="en-US" altLang="ko-KR" sz="1400" smtClean="0">
                <a:solidFill>
                  <a:srgbClr val="000000"/>
                </a:solidFill>
                <a:latin typeface="맑은 고딕"/>
              </a:rPr>
              <a:pPr algn="ctr">
                <a:defRPr/>
              </a:pPr>
              <a:t>12</a:t>
            </a:fld>
            <a:endParaRPr lang="en-US" altLang="ko-KR" sz="1400" dirty="0">
              <a:solidFill>
                <a:srgbClr val="000000"/>
              </a:solidFill>
              <a:latin typeface="맑은 고딕"/>
            </a:endParaRPr>
          </a:p>
        </p:txBody>
      </p:sp>
      <p:cxnSp>
        <p:nvCxnSpPr>
          <p:cNvPr id="5" name="직선 연결선 4">
            <a:extLst>
              <a:ext uri="{FF2B5EF4-FFF2-40B4-BE49-F238E27FC236}">
                <a16:creationId xmlns:a16="http://schemas.microsoft.com/office/drawing/2014/main" id="{246B6A27-245B-022B-7CC0-10E158A1C55E}"/>
              </a:ext>
            </a:extLst>
          </p:cNvPr>
          <p:cNvCxnSpPr>
            <a:cxnSpLocks/>
          </p:cNvCxnSpPr>
          <p:nvPr/>
        </p:nvCxnSpPr>
        <p:spPr>
          <a:xfrm>
            <a:off x="2987824" y="3645024"/>
            <a:ext cx="3168352"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4820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62F6FB1-80AA-42FA-AB12-4D4FC6B8A8EA}"/>
              </a:ext>
            </a:extLst>
          </p:cNvPr>
          <p:cNvSpPr>
            <a:spLocks noGrp="1"/>
          </p:cNvSpPr>
          <p:nvPr>
            <p:ph type="title"/>
          </p:nvPr>
        </p:nvSpPr>
        <p:spPr>
          <a:xfrm>
            <a:off x="179388" y="125958"/>
            <a:ext cx="8857108" cy="566738"/>
          </a:xfrm>
        </p:spPr>
        <p:txBody>
          <a:bodyPr/>
          <a:lstStyle/>
          <a:p>
            <a:r>
              <a:rPr lang="en-US" altLang="ko-KR" b="1" dirty="0"/>
              <a:t>WURI 2022: Top 50 (</a:t>
            </a:r>
            <a:r>
              <a:rPr lang="en-US" altLang="ko-KR" b="1" dirty="0">
                <a:solidFill>
                  <a:srgbClr val="C00000"/>
                </a:solidFill>
              </a:rPr>
              <a:t>Industrial Application</a:t>
            </a:r>
            <a:r>
              <a:rPr lang="en-US" altLang="ko-KR" b="1" dirty="0"/>
              <a:t>)</a:t>
            </a:r>
            <a:endParaRPr lang="ko-KR" altLang="en-US" b="1" dirty="0"/>
          </a:p>
        </p:txBody>
      </p:sp>
      <p:sp>
        <p:nvSpPr>
          <p:cNvPr id="4" name="슬라이드 번호 개체 틀 3">
            <a:extLst>
              <a:ext uri="{FF2B5EF4-FFF2-40B4-BE49-F238E27FC236}">
                <a16:creationId xmlns:a16="http://schemas.microsoft.com/office/drawing/2014/main" id="{3B0EDF69-0C17-4E1F-B3C2-7DE0454C3BBC}"/>
              </a:ext>
            </a:extLst>
          </p:cNvPr>
          <p:cNvSpPr>
            <a:spLocks noGrp="1"/>
          </p:cNvSpPr>
          <p:nvPr>
            <p:ph type="sldNum" sz="quarter" idx="10"/>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7661C71A-3E6F-4615-9121-02F609A98B1D}" type="slidenum">
              <a:rPr kumimoji="1" lang="en-US" altLang="ko-KR" sz="1400" b="0" i="0" u="none" strike="noStrike" kern="1200" cap="none" spc="0" normalizeH="0" baseline="0" noProof="0" smtClean="0">
                <a:ln>
                  <a:noFill/>
                </a:ln>
                <a:solidFill>
                  <a:srgbClr val="000000"/>
                </a:solidFill>
                <a:effectLst/>
                <a:uLnTx/>
                <a:uFillTx/>
                <a:latin typeface="Arial Unicode MS" panose="020B0604020202020204" pitchFamily="50" charset="-127"/>
                <a:ea typeface="굴림"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13</a:t>
            </a:fld>
            <a:endParaRPr kumimoji="1" lang="en-US" altLang="ko-KR" sz="1400" b="0" i="0" u="none" strike="noStrike" kern="1200" cap="none" spc="0" normalizeH="0" baseline="0" noProof="0" dirty="0">
              <a:ln>
                <a:noFill/>
              </a:ln>
              <a:solidFill>
                <a:srgbClr val="000000"/>
              </a:solidFill>
              <a:effectLst/>
              <a:uLnTx/>
              <a:uFillTx/>
              <a:latin typeface="Arial Unicode MS" panose="020B0604020202020204" pitchFamily="50" charset="-127"/>
              <a:ea typeface="굴림" charset="-127"/>
              <a:cs typeface="+mn-cs"/>
            </a:endParaRPr>
          </a:p>
        </p:txBody>
      </p:sp>
      <p:graphicFrame>
        <p:nvGraphicFramePr>
          <p:cNvPr id="7" name="표 6">
            <a:extLst>
              <a:ext uri="{FF2B5EF4-FFF2-40B4-BE49-F238E27FC236}">
                <a16:creationId xmlns:a16="http://schemas.microsoft.com/office/drawing/2014/main" id="{51E5586E-8695-46DD-A40D-EA5C891A93C6}"/>
              </a:ext>
            </a:extLst>
          </p:cNvPr>
          <p:cNvGraphicFramePr>
            <a:graphicFrameLocks noGrp="1"/>
          </p:cNvGraphicFramePr>
          <p:nvPr>
            <p:extLst>
              <p:ext uri="{D42A27DB-BD31-4B8C-83A1-F6EECF244321}">
                <p14:modId xmlns:p14="http://schemas.microsoft.com/office/powerpoint/2010/main" val="546654419"/>
              </p:ext>
            </p:extLst>
          </p:nvPr>
        </p:nvGraphicFramePr>
        <p:xfrm>
          <a:off x="22049" y="802797"/>
          <a:ext cx="9099902" cy="5722544"/>
        </p:xfrm>
        <a:graphic>
          <a:graphicData uri="http://schemas.openxmlformats.org/drawingml/2006/table">
            <a:tbl>
              <a:tblPr firstRow="1" bandRow="1">
                <a:tableStyleId>{5C22544A-7EE6-4342-B048-85BDC9FD1C3A}</a:tableStyleId>
              </a:tblPr>
              <a:tblGrid>
                <a:gridCol w="592943">
                  <a:extLst>
                    <a:ext uri="{9D8B030D-6E8A-4147-A177-3AD203B41FA5}">
                      <a16:colId xmlns:a16="http://schemas.microsoft.com/office/drawing/2014/main" val="3805906834"/>
                    </a:ext>
                  </a:extLst>
                </a:gridCol>
                <a:gridCol w="2664296">
                  <a:extLst>
                    <a:ext uri="{9D8B030D-6E8A-4147-A177-3AD203B41FA5}">
                      <a16:colId xmlns:a16="http://schemas.microsoft.com/office/drawing/2014/main" val="9767041"/>
                    </a:ext>
                  </a:extLst>
                </a:gridCol>
                <a:gridCol w="1080120">
                  <a:extLst>
                    <a:ext uri="{9D8B030D-6E8A-4147-A177-3AD203B41FA5}">
                      <a16:colId xmlns:a16="http://schemas.microsoft.com/office/drawing/2014/main" val="3391188632"/>
                    </a:ext>
                  </a:extLst>
                </a:gridCol>
                <a:gridCol w="576064">
                  <a:extLst>
                    <a:ext uri="{9D8B030D-6E8A-4147-A177-3AD203B41FA5}">
                      <a16:colId xmlns:a16="http://schemas.microsoft.com/office/drawing/2014/main" val="1891764204"/>
                    </a:ext>
                  </a:extLst>
                </a:gridCol>
                <a:gridCol w="3092912">
                  <a:extLst>
                    <a:ext uri="{9D8B030D-6E8A-4147-A177-3AD203B41FA5}">
                      <a16:colId xmlns:a16="http://schemas.microsoft.com/office/drawing/2014/main" val="2899222912"/>
                    </a:ext>
                  </a:extLst>
                </a:gridCol>
                <a:gridCol w="1093567">
                  <a:extLst>
                    <a:ext uri="{9D8B030D-6E8A-4147-A177-3AD203B41FA5}">
                      <a16:colId xmlns:a16="http://schemas.microsoft.com/office/drawing/2014/main" val="4256482720"/>
                    </a:ext>
                  </a:extLst>
                </a:gridCol>
              </a:tblGrid>
              <a:tr h="337511">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R w="19050" cap="flat" cmpd="sng" algn="ctr">
                      <a:solidFill>
                        <a:schemeClr val="tx2">
                          <a:lumMod val="60000"/>
                          <a:lumOff val="40000"/>
                        </a:schemeClr>
                      </a:solidFill>
                      <a:prstDash val="solid"/>
                      <a:round/>
                      <a:headEnd type="none" w="med" len="med"/>
                      <a:tailEnd type="none" w="med" len="med"/>
                    </a:lnR>
                  </a:tcPr>
                </a:tc>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extLst>
                  <a:ext uri="{0D108BD9-81ED-4DB2-BD59-A6C34878D82A}">
                    <a16:rowId xmlns:a16="http://schemas.microsoft.com/office/drawing/2014/main" val="1429283215"/>
                  </a:ext>
                </a:extLst>
              </a:tr>
              <a:tr h="190189">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1</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Minerva University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26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Northwestern University</a:t>
                      </a:r>
                    </a:p>
                  </a:txBody>
                  <a:tcPr marL="7620" marR="7620" marT="7620" marB="0" anchor="ctr">
                    <a:lnT w="19050" cap="flat" cmpd="sng" algn="ctr">
                      <a:solidFill>
                        <a:schemeClr val="bg1"/>
                      </a:solidFill>
                      <a:prstDash val="solid"/>
                      <a:round/>
                      <a:headEnd type="none" w="med" len="med"/>
                      <a:tailEnd type="none" w="med" len="med"/>
                    </a:lnT>
                  </a:tcP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USA</a:t>
                      </a:r>
                    </a:p>
                  </a:txBody>
                  <a:tcPr marL="7620" marR="7620" marT="7620" marB="0" anchor="ctr"/>
                </a:tc>
                <a:extLst>
                  <a:ext uri="{0D108BD9-81ED-4DB2-BD59-A6C34878D82A}">
                    <a16:rowId xmlns:a16="http://schemas.microsoft.com/office/drawing/2014/main" val="3861040511"/>
                  </a:ext>
                </a:extLst>
              </a:tr>
              <a:tr h="347766">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2</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Massachusetts Institute of Technology </a:t>
                      </a:r>
                    </a:p>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(MIT)</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mn-cs"/>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27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Griffith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2778010720"/>
                  </a:ext>
                </a:extLst>
              </a:tr>
              <a:tr h="190189">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3</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Arizona State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mn-cs"/>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mn-cs"/>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Arial Unicode MS" panose="020B0604020202020204"/>
                          <a:cs typeface="Arial" panose="020B0604020202020204" pitchFamily="34" charset="0"/>
                        </a:rPr>
                        <a:t>28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Chungwoon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809012731"/>
                  </a:ext>
                </a:extLst>
              </a:tr>
              <a:tr h="190189">
                <a:tc>
                  <a:txBody>
                    <a:bodyPr/>
                    <a:lstStyle/>
                    <a:p>
                      <a:pPr algn="ctr" fontAlgn="b"/>
                      <a:r>
                        <a:rPr lang="en-US" altLang="ko-KR" sz="1100" b="0" i="0" u="none" strike="noStrike">
                          <a:solidFill>
                            <a:srgbClr val="000000"/>
                          </a:solidFill>
                          <a:effectLst/>
                          <a:latin typeface="Arial" panose="020B0604020202020204" pitchFamily="34" charset="0"/>
                          <a:ea typeface="Arial Unicode MS" panose="020B0604020202020204"/>
                          <a:cs typeface="Arial" panose="020B0604020202020204" pitchFamily="34" charset="0"/>
                        </a:rPr>
                        <a:t>4</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California Institute of Technology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mn-cs"/>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mn-cs"/>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29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a:t>
                      </a:r>
                      <a:r>
                        <a:rPr lang="en-US" sz="1100" b="0" i="0" u="none" strike="noStrike" dirty="0" err="1">
                          <a:solidFill>
                            <a:srgbClr val="000000"/>
                          </a:solidFill>
                          <a:effectLst/>
                          <a:latin typeface="Arial" panose="020B0604020202020204" pitchFamily="34" charset="0"/>
                          <a:ea typeface="맑은 고딕" panose="020B0503020000020004" pitchFamily="50" charset="-127"/>
                        </a:rPr>
                        <a:t>Amikom</a:t>
                      </a:r>
                      <a:r>
                        <a:rPr lang="en-US" sz="1100" b="0" i="0" u="none" strike="noStrike" dirty="0">
                          <a:solidFill>
                            <a:srgbClr val="000000"/>
                          </a:solidFill>
                          <a:effectLst/>
                          <a:latin typeface="Arial" panose="020B0604020202020204" pitchFamily="34" charset="0"/>
                          <a:ea typeface="맑은 고딕" panose="020B0503020000020004" pitchFamily="50" charset="-127"/>
                        </a:rPr>
                        <a:t> Yogyakarta</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tc>
                <a:extLst>
                  <a:ext uri="{0D108BD9-81ED-4DB2-BD59-A6C34878D82A}">
                    <a16:rowId xmlns:a16="http://schemas.microsoft.com/office/drawing/2014/main" val="2341304388"/>
                  </a:ext>
                </a:extLst>
              </a:tr>
              <a:tr h="190189">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5</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Stanford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mn-cs"/>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Arial Unicode MS" panose="020B0604020202020204"/>
                          <a:cs typeface="Arial" panose="020B0604020202020204" pitchFamily="34" charset="0"/>
                        </a:rPr>
                        <a:t>30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Charles Darwin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2999779206"/>
                  </a:ext>
                </a:extLst>
              </a:tr>
              <a:tr h="190189">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6</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Incheon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31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Hanbat National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Korea, Rep.</a:t>
                      </a:r>
                    </a:p>
                  </a:txBody>
                  <a:tcPr marL="7620" marR="7620" marT="7620" marB="0" anchor="ctr"/>
                </a:tc>
                <a:extLst>
                  <a:ext uri="{0D108BD9-81ED-4DB2-BD59-A6C34878D82A}">
                    <a16:rowId xmlns:a16="http://schemas.microsoft.com/office/drawing/2014/main" val="1540547618"/>
                  </a:ext>
                </a:extLst>
              </a:tr>
              <a:tr h="190189">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7</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Olin College of Engineering</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mn-cs"/>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mn-cs"/>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Arial Unicode MS" panose="020B0604020202020204"/>
                          <a:cs typeface="Arial" panose="020B0604020202020204" pitchFamily="34" charset="0"/>
                        </a:rPr>
                        <a:t>32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Kunjang University College</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Korea, Rep.</a:t>
                      </a:r>
                    </a:p>
                  </a:txBody>
                  <a:tcPr marL="7620" marR="7620" marT="7620" marB="0" anchor="ctr"/>
                </a:tc>
                <a:extLst>
                  <a:ext uri="{0D108BD9-81ED-4DB2-BD59-A6C34878D82A}">
                    <a16:rowId xmlns:a16="http://schemas.microsoft.com/office/drawing/2014/main" val="2456020018"/>
                  </a:ext>
                </a:extLst>
              </a:tr>
              <a:tr h="190189">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8</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California, Merced</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mn-cs"/>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33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Deggendorf</a:t>
                      </a:r>
                      <a:r>
                        <a:rPr lang="en-US" sz="1100" b="0" i="0" u="none" strike="noStrike" dirty="0">
                          <a:solidFill>
                            <a:srgbClr val="000000"/>
                          </a:solidFill>
                          <a:effectLst/>
                          <a:latin typeface="Arial" panose="020B0604020202020204" pitchFamily="34" charset="0"/>
                          <a:ea typeface="맑은 고딕" panose="020B0503020000020004" pitchFamily="50" charset="-127"/>
                        </a:rPr>
                        <a:t> Institute of Technology (DIT)</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tc>
                <a:extLst>
                  <a:ext uri="{0D108BD9-81ED-4DB2-BD59-A6C34878D82A}">
                    <a16:rowId xmlns:a16="http://schemas.microsoft.com/office/drawing/2014/main" val="1271464783"/>
                  </a:ext>
                </a:extLst>
              </a:tr>
              <a:tr h="347766">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9</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University of Oxford</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34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Seoul School of Integrated Sciences </a:t>
                      </a:r>
                    </a:p>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and Technologies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907896988"/>
                  </a:ext>
                </a:extLst>
              </a:tr>
              <a:tr h="190189">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10</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Tsinghua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35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Cebu Technological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1269249796"/>
                  </a:ext>
                </a:extLst>
              </a:tr>
              <a:tr h="190189">
                <a:tc>
                  <a:txBody>
                    <a:bodyPr/>
                    <a:lstStyle/>
                    <a:p>
                      <a:pPr algn="ctr" fontAlgn="b"/>
                      <a:r>
                        <a:rPr lang="en-US" altLang="ko-KR" sz="1100" b="0" i="0" u="none" strike="noStrike">
                          <a:solidFill>
                            <a:schemeClr val="tx1"/>
                          </a:solidFill>
                          <a:effectLst/>
                          <a:latin typeface="Arial" panose="020B0604020202020204" pitchFamily="34" charset="0"/>
                          <a:ea typeface="Arial Unicode MS" panose="020B0604020202020204"/>
                          <a:cs typeface="Arial" panose="020B0604020202020204" pitchFamily="34" charset="0"/>
                        </a:rPr>
                        <a:t>11</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Cambridge</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36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Mariano Marcos State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983773140"/>
                  </a:ext>
                </a:extLst>
              </a:tr>
              <a:tr h="347766">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12</a:t>
                      </a:r>
                    </a:p>
                  </a:txBody>
                  <a:tcPr marL="6350" marR="6350" marT="635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Cheung Kong Graduate School of </a:t>
                      </a:r>
                    </a:p>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Business (CKGSB)</a:t>
                      </a:r>
                    </a:p>
                  </a:txBody>
                  <a:tcPr marL="7620" marR="7620" marT="7620" marB="0" anchor="b"/>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37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National University of Management (NUM)</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Cambodia</a:t>
                      </a:r>
                    </a:p>
                  </a:txBody>
                  <a:tcPr marL="7620" marR="7620" marT="7620" marB="0" anchor="ctr"/>
                </a:tc>
                <a:extLst>
                  <a:ext uri="{0D108BD9-81ED-4DB2-BD59-A6C34878D82A}">
                    <a16:rowId xmlns:a16="http://schemas.microsoft.com/office/drawing/2014/main" val="2681195123"/>
                  </a:ext>
                </a:extLst>
              </a:tr>
              <a:tr h="190189">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13</a:t>
                      </a:r>
                    </a:p>
                  </a:txBody>
                  <a:tcPr marL="6350" marR="6350" marT="6350" marB="0" anchor="ct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Burapha</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Thailand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38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Hong Kong University of Science and Technology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Hong Kong SAR</a:t>
                      </a:r>
                    </a:p>
                  </a:txBody>
                  <a:tcPr marL="7620" marR="7620" marT="7620" marB="0" anchor="ctr"/>
                </a:tc>
                <a:extLst>
                  <a:ext uri="{0D108BD9-81ED-4DB2-BD59-A6C34878D82A}">
                    <a16:rowId xmlns:a16="http://schemas.microsoft.com/office/drawing/2014/main" val="367141856"/>
                  </a:ext>
                </a:extLst>
              </a:tr>
              <a:tr h="190189">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14</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Kyoto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39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Fatima Jinnah Women University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Pakistan</a:t>
                      </a:r>
                    </a:p>
                  </a:txBody>
                  <a:tcPr marL="7620" marR="7620" marT="7620" marB="0" anchor="ctr"/>
                </a:tc>
                <a:extLst>
                  <a:ext uri="{0D108BD9-81ED-4DB2-BD59-A6C34878D82A}">
                    <a16:rowId xmlns:a16="http://schemas.microsoft.com/office/drawing/2014/main" val="2617524569"/>
                  </a:ext>
                </a:extLst>
              </a:tr>
              <a:tr h="190189">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15</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Singularity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lang="en-US" altLang="ko-KR" sz="1100" b="0" i="0" u="none" strike="noStrike" dirty="0">
                          <a:solidFill>
                            <a:srgbClr val="000000"/>
                          </a:solidFill>
                          <a:effectLst/>
                          <a:latin typeface="Arial" panose="020B0604020202020204" pitchFamily="34" charset="0"/>
                          <a:ea typeface="+mn-ea"/>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40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National Chi Nan University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Taiwan, China</a:t>
                      </a:r>
                    </a:p>
                  </a:txBody>
                  <a:tcPr marL="7620" marR="7620" marT="7620" marB="0" anchor="ctr"/>
                </a:tc>
                <a:extLst>
                  <a:ext uri="{0D108BD9-81ED-4DB2-BD59-A6C34878D82A}">
                    <a16:rowId xmlns:a16="http://schemas.microsoft.com/office/drawing/2014/main" val="2682485242"/>
                  </a:ext>
                </a:extLst>
              </a:tr>
              <a:tr h="190189">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16</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University of Technology Sydney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41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ICFAI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India</a:t>
                      </a:r>
                    </a:p>
                  </a:txBody>
                  <a:tcPr marL="7620" marR="7620" marT="7620" marB="0" anchor="ctr"/>
                </a:tc>
                <a:extLst>
                  <a:ext uri="{0D108BD9-81ED-4DB2-BD59-A6C34878D82A}">
                    <a16:rowId xmlns:a16="http://schemas.microsoft.com/office/drawing/2014/main" val="985317498"/>
                  </a:ext>
                </a:extLst>
              </a:tr>
              <a:tr h="190189">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17</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Franklin University Switzerland</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Switzerland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42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Pretoria</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South Africa</a:t>
                      </a:r>
                    </a:p>
                  </a:txBody>
                  <a:tcPr marL="7620" marR="7620" marT="7620" marB="0" anchor="ctr"/>
                </a:tc>
                <a:extLst>
                  <a:ext uri="{0D108BD9-81ED-4DB2-BD59-A6C34878D82A}">
                    <a16:rowId xmlns:a16="http://schemas.microsoft.com/office/drawing/2014/main" val="116233221"/>
                  </a:ext>
                </a:extLst>
              </a:tr>
              <a:tr h="347766">
                <a:tc>
                  <a:txBody>
                    <a:bodyPr/>
                    <a:lstStyle/>
                    <a:p>
                      <a:pPr algn="ctr" fontAlgn="b"/>
                      <a:r>
                        <a:rPr lang="en-US" altLang="ko-KR" sz="1100" b="0" i="0" u="none" strike="noStrike" dirty="0">
                          <a:solidFill>
                            <a:schemeClr val="tx1"/>
                          </a:solidFill>
                          <a:effectLst/>
                          <a:latin typeface="Arial" panose="020B0604020202020204" pitchFamily="34" charset="0"/>
                          <a:ea typeface="Arial Unicode MS" panose="020B0604020202020204"/>
                          <a:cs typeface="Arial" panose="020B0604020202020204" pitchFamily="34" charset="0"/>
                        </a:rPr>
                        <a:t>18</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Belgorod State National </a:t>
                      </a:r>
                    </a:p>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Research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Russia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43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Samar State University (SSU)</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2409073326"/>
                  </a:ext>
                </a:extLst>
              </a:tr>
              <a:tr h="190189">
                <a:tc>
                  <a:txBody>
                    <a:bodyPr/>
                    <a:lstStyle/>
                    <a:p>
                      <a:pPr algn="ctr" fontAlgn="b"/>
                      <a:r>
                        <a:rPr lang="en-US" altLang="ko-KR" sz="1100" b="0" i="0" u="none" strike="noStrike">
                          <a:solidFill>
                            <a:srgbClr val="000000"/>
                          </a:solidFill>
                          <a:effectLst/>
                          <a:latin typeface="Arial" panose="020B0604020202020204" pitchFamily="34" charset="0"/>
                          <a:ea typeface="Arial Unicode MS" panose="020B0604020202020204"/>
                          <a:cs typeface="Arial" panose="020B0604020202020204" pitchFamily="34" charset="0"/>
                        </a:rPr>
                        <a:t>19</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Gothenburg</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Sweden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Arial Unicode MS" panose="020B0604020202020204"/>
                          <a:cs typeface="Arial" panose="020B0604020202020204" pitchFamily="34" charset="0"/>
                        </a:rPr>
                        <a:t>44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Antwerp</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Belgium</a:t>
                      </a:r>
                    </a:p>
                  </a:txBody>
                  <a:tcPr marL="7620" marR="7620" marT="7620" marB="0" anchor="ctr"/>
                </a:tc>
                <a:extLst>
                  <a:ext uri="{0D108BD9-81ED-4DB2-BD59-A6C34878D82A}">
                    <a16:rowId xmlns:a16="http://schemas.microsoft.com/office/drawing/2014/main" val="1913456612"/>
                  </a:ext>
                </a:extLst>
              </a:tr>
              <a:tr h="190189">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20</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Ohio State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45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Brighton and Sussex Medical School</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tc>
                <a:extLst>
                  <a:ext uri="{0D108BD9-81ED-4DB2-BD59-A6C34878D82A}">
                    <a16:rowId xmlns:a16="http://schemas.microsoft.com/office/drawing/2014/main" val="815918133"/>
                  </a:ext>
                </a:extLst>
              </a:tr>
              <a:tr h="190189">
                <a:tc>
                  <a:txBody>
                    <a:bodyPr/>
                    <a:lstStyle/>
                    <a:p>
                      <a:pPr algn="ctr" fontAlgn="b"/>
                      <a:r>
                        <a:rPr lang="en-US" altLang="ko-KR" sz="1100" b="0" i="0" u="none" strike="noStrike">
                          <a:solidFill>
                            <a:srgbClr val="000000"/>
                          </a:solidFill>
                          <a:effectLst/>
                          <a:latin typeface="Arial" panose="020B0604020202020204" pitchFamily="34" charset="0"/>
                          <a:ea typeface="Arial Unicode MS" panose="020B0604020202020204"/>
                          <a:cs typeface="Arial" panose="020B0604020202020204" pitchFamily="34" charset="0"/>
                        </a:rPr>
                        <a:t>21</a:t>
                      </a:r>
                    </a:p>
                  </a:txBody>
                  <a:tcPr marL="6350" marR="6350" marT="6350" marB="0" anchor="ct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Hankuk</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 of Foreign Studies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Arial Unicode MS" panose="020B0604020202020204"/>
                          <a:cs typeface="Arial" panose="020B0604020202020204" pitchFamily="34" charset="0"/>
                        </a:rPr>
                        <a:t>46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Lac Hong University (LHU)</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Vietnam</a:t>
                      </a:r>
                    </a:p>
                  </a:txBody>
                  <a:tcPr marL="7620" marR="7620" marT="7620" marB="0" anchor="ctr"/>
                </a:tc>
                <a:extLst>
                  <a:ext uri="{0D108BD9-81ED-4DB2-BD59-A6C34878D82A}">
                    <a16:rowId xmlns:a16="http://schemas.microsoft.com/office/drawing/2014/main" val="3956651695"/>
                  </a:ext>
                </a:extLst>
              </a:tr>
              <a:tr h="190189">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22</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Tampere University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Finland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47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World University of Bangladesh (WUB)</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tc>
                <a:extLst>
                  <a:ext uri="{0D108BD9-81ED-4DB2-BD59-A6C34878D82A}">
                    <a16:rowId xmlns:a16="http://schemas.microsoft.com/office/drawing/2014/main" val="1416586792"/>
                  </a:ext>
                </a:extLst>
              </a:tr>
              <a:tr h="190189">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23</a:t>
                      </a:r>
                    </a:p>
                  </a:txBody>
                  <a:tcPr marL="6350" marR="6350" marT="6350" marB="0" anchor="ct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Sakarya</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a:t>
                      </a:r>
                    </a:p>
                  </a:txBody>
                  <a:tcPr marL="7620" marR="7620" marT="7620" marB="0" anchor="ct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Türkiye</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Arial Unicode MS" panose="020B0604020202020204"/>
                          <a:cs typeface="Arial" panose="020B0604020202020204" pitchFamily="34" charset="0"/>
                        </a:rPr>
                        <a:t>48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Telkom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tc>
                <a:extLst>
                  <a:ext uri="{0D108BD9-81ED-4DB2-BD59-A6C34878D82A}">
                    <a16:rowId xmlns:a16="http://schemas.microsoft.com/office/drawing/2014/main" val="116088377"/>
                  </a:ext>
                </a:extLst>
              </a:tr>
              <a:tr h="190189">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24</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Simon Fraser University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Canada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49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University of Liberal Arts Bangladesh (ULAB)</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tc>
                <a:extLst>
                  <a:ext uri="{0D108BD9-81ED-4DB2-BD59-A6C34878D82A}">
                    <a16:rowId xmlns:a16="http://schemas.microsoft.com/office/drawing/2014/main" val="3134790835"/>
                  </a:ext>
                </a:extLst>
              </a:tr>
              <a:tr h="190189">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25</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Seoul Institute of the Arts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Arial Unicode MS" panose="020B0604020202020204"/>
                          <a:cs typeface="Arial" panose="020B0604020202020204" pitchFamily="34" charset="0"/>
                        </a:rPr>
                        <a:t>50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Abdullah Gul University</a:t>
                      </a:r>
                    </a:p>
                  </a:txBody>
                  <a:tcPr marL="7620" marR="7620" marT="7620" marB="0" anchor="ct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Türkiye</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tc>
                <a:extLst>
                  <a:ext uri="{0D108BD9-81ED-4DB2-BD59-A6C34878D82A}">
                    <a16:rowId xmlns:a16="http://schemas.microsoft.com/office/drawing/2014/main" val="3954536064"/>
                  </a:ext>
                </a:extLst>
              </a:tr>
            </a:tbl>
          </a:graphicData>
        </a:graphic>
      </p:graphicFrame>
    </p:spTree>
    <p:extLst>
      <p:ext uri="{BB962C8B-B14F-4D97-AF65-F5344CB8AC3E}">
        <p14:creationId xmlns:p14="http://schemas.microsoft.com/office/powerpoint/2010/main" val="86900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62F6FB1-80AA-42FA-AB12-4D4FC6B8A8EA}"/>
              </a:ext>
            </a:extLst>
          </p:cNvPr>
          <p:cNvSpPr>
            <a:spLocks noGrp="1"/>
          </p:cNvSpPr>
          <p:nvPr>
            <p:ph type="title"/>
          </p:nvPr>
        </p:nvSpPr>
        <p:spPr>
          <a:xfrm>
            <a:off x="179387" y="125958"/>
            <a:ext cx="8845975" cy="566738"/>
          </a:xfrm>
        </p:spPr>
        <p:txBody>
          <a:bodyPr/>
          <a:lstStyle/>
          <a:p>
            <a:r>
              <a:rPr lang="en-US" altLang="ko-KR" b="1" dirty="0"/>
              <a:t>WURI 2022: Top 50 (</a:t>
            </a:r>
            <a:r>
              <a:rPr lang="en-US" altLang="ko-KR" b="1" dirty="0">
                <a:solidFill>
                  <a:srgbClr val="C00000"/>
                </a:solidFill>
              </a:rPr>
              <a:t>Entrepreneurial Spirit</a:t>
            </a:r>
            <a:r>
              <a:rPr lang="en-US" altLang="ko-KR" b="1" dirty="0"/>
              <a:t>)</a:t>
            </a:r>
            <a:endParaRPr lang="ko-KR" altLang="en-US" b="1" dirty="0"/>
          </a:p>
        </p:txBody>
      </p:sp>
      <p:sp>
        <p:nvSpPr>
          <p:cNvPr id="4" name="슬라이드 번호 개체 틀 3">
            <a:extLst>
              <a:ext uri="{FF2B5EF4-FFF2-40B4-BE49-F238E27FC236}">
                <a16:creationId xmlns:a16="http://schemas.microsoft.com/office/drawing/2014/main" id="{3B0EDF69-0C17-4E1F-B3C2-7DE0454C3BBC}"/>
              </a:ext>
            </a:extLst>
          </p:cNvPr>
          <p:cNvSpPr>
            <a:spLocks noGrp="1"/>
          </p:cNvSpPr>
          <p:nvPr>
            <p:ph type="sldNum" sz="quarter" idx="10"/>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7661C71A-3E6F-4615-9121-02F609A98B1D}" type="slidenum">
              <a:rPr kumimoji="1" lang="en-US" altLang="ko-KR" sz="1400" b="0" i="0" u="none" strike="noStrike" kern="1200" cap="none" spc="0" normalizeH="0" baseline="0" noProof="0" smtClean="0">
                <a:ln>
                  <a:noFill/>
                </a:ln>
                <a:solidFill>
                  <a:srgbClr val="000000"/>
                </a:solidFill>
                <a:effectLst/>
                <a:uLnTx/>
                <a:uFillTx/>
                <a:latin typeface="Arial Unicode MS" panose="020B0604020202020204" pitchFamily="50" charset="-127"/>
                <a:ea typeface="굴림"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14</a:t>
            </a:fld>
            <a:endParaRPr kumimoji="1" lang="en-US" altLang="ko-KR" sz="1400" b="0" i="0" u="none" strike="noStrike" kern="1200" cap="none" spc="0" normalizeH="0" baseline="0" noProof="0" dirty="0">
              <a:ln>
                <a:noFill/>
              </a:ln>
              <a:solidFill>
                <a:srgbClr val="000000"/>
              </a:solidFill>
              <a:effectLst/>
              <a:uLnTx/>
              <a:uFillTx/>
              <a:latin typeface="Arial Unicode MS" panose="020B0604020202020204" pitchFamily="50" charset="-127"/>
              <a:ea typeface="굴림" charset="-127"/>
              <a:cs typeface="+mn-cs"/>
            </a:endParaRPr>
          </a:p>
        </p:txBody>
      </p:sp>
      <p:graphicFrame>
        <p:nvGraphicFramePr>
          <p:cNvPr id="7" name="표 6">
            <a:extLst>
              <a:ext uri="{FF2B5EF4-FFF2-40B4-BE49-F238E27FC236}">
                <a16:creationId xmlns:a16="http://schemas.microsoft.com/office/drawing/2014/main" id="{51E5586E-8695-46DD-A40D-EA5C891A93C6}"/>
              </a:ext>
            </a:extLst>
          </p:cNvPr>
          <p:cNvGraphicFramePr>
            <a:graphicFrameLocks noGrp="1"/>
          </p:cNvGraphicFramePr>
          <p:nvPr>
            <p:extLst>
              <p:ext uri="{D42A27DB-BD31-4B8C-83A1-F6EECF244321}">
                <p14:modId xmlns:p14="http://schemas.microsoft.com/office/powerpoint/2010/main" val="758038424"/>
              </p:ext>
            </p:extLst>
          </p:nvPr>
        </p:nvGraphicFramePr>
        <p:xfrm>
          <a:off x="22049" y="836713"/>
          <a:ext cx="9099901" cy="5631000"/>
        </p:xfrm>
        <a:graphic>
          <a:graphicData uri="http://schemas.openxmlformats.org/drawingml/2006/table">
            <a:tbl>
              <a:tblPr firstRow="1" bandRow="1">
                <a:tableStyleId>{5C22544A-7EE6-4342-B048-85BDC9FD1C3A}</a:tableStyleId>
              </a:tblPr>
              <a:tblGrid>
                <a:gridCol w="595835">
                  <a:extLst>
                    <a:ext uri="{9D8B030D-6E8A-4147-A177-3AD203B41FA5}">
                      <a16:colId xmlns:a16="http://schemas.microsoft.com/office/drawing/2014/main" val="3805906834"/>
                    </a:ext>
                  </a:extLst>
                </a:gridCol>
                <a:gridCol w="2873996">
                  <a:extLst>
                    <a:ext uri="{9D8B030D-6E8A-4147-A177-3AD203B41FA5}">
                      <a16:colId xmlns:a16="http://schemas.microsoft.com/office/drawing/2014/main" val="9767041"/>
                    </a:ext>
                  </a:extLst>
                </a:gridCol>
                <a:gridCol w="900723">
                  <a:extLst>
                    <a:ext uri="{9D8B030D-6E8A-4147-A177-3AD203B41FA5}">
                      <a16:colId xmlns:a16="http://schemas.microsoft.com/office/drawing/2014/main" val="3391188632"/>
                    </a:ext>
                  </a:extLst>
                </a:gridCol>
                <a:gridCol w="592600">
                  <a:extLst>
                    <a:ext uri="{9D8B030D-6E8A-4147-A177-3AD203B41FA5}">
                      <a16:colId xmlns:a16="http://schemas.microsoft.com/office/drawing/2014/main" val="1891764204"/>
                    </a:ext>
                  </a:extLst>
                </a:gridCol>
                <a:gridCol w="3259205">
                  <a:extLst>
                    <a:ext uri="{9D8B030D-6E8A-4147-A177-3AD203B41FA5}">
                      <a16:colId xmlns:a16="http://schemas.microsoft.com/office/drawing/2014/main" val="2899222912"/>
                    </a:ext>
                  </a:extLst>
                </a:gridCol>
                <a:gridCol w="877542">
                  <a:extLst>
                    <a:ext uri="{9D8B030D-6E8A-4147-A177-3AD203B41FA5}">
                      <a16:colId xmlns:a16="http://schemas.microsoft.com/office/drawing/2014/main" val="4256482720"/>
                    </a:ext>
                  </a:extLst>
                </a:gridCol>
              </a:tblGrid>
              <a:tr h="356004">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R w="19050" cap="flat" cmpd="sng" algn="ctr">
                      <a:solidFill>
                        <a:schemeClr val="tx2">
                          <a:lumMod val="60000"/>
                          <a:lumOff val="40000"/>
                        </a:schemeClr>
                      </a:solidFill>
                      <a:prstDash val="solid"/>
                      <a:round/>
                      <a:headEnd type="none" w="med" len="med"/>
                      <a:tailEnd type="none" w="med" len="med"/>
                    </a:lnR>
                  </a:tcPr>
                </a:tc>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extLst>
                  <a:ext uri="{0D108BD9-81ED-4DB2-BD59-A6C34878D82A}">
                    <a16:rowId xmlns:a16="http://schemas.microsoft.com/office/drawing/2014/main" val="1429283215"/>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Simon Fraser University (SFU)</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Canada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Draper University</a:t>
                      </a:r>
                    </a:p>
                  </a:txBody>
                  <a:tcPr marL="7620" marR="7620" marT="7620" marB="0" anchor="ctr">
                    <a:lnT w="19050" cap="flat" cmpd="sng" algn="ctr">
                      <a:solidFill>
                        <a:schemeClr val="bg1"/>
                      </a:solidFill>
                      <a:prstDash val="solid"/>
                      <a:round/>
                      <a:headEnd type="none" w="med" len="med"/>
                      <a:tailEnd type="none" w="med" len="med"/>
                    </a:lnT>
                  </a:tcP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3861040511"/>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Deggendorf Institute of Technology (DIT)</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National University of Management (NUM)</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Cambodia</a:t>
                      </a:r>
                    </a:p>
                  </a:txBody>
                  <a:tcPr marL="7620" marR="7620" marT="7620" marB="0" anchor="ctr"/>
                </a:tc>
                <a:extLst>
                  <a:ext uri="{0D108BD9-81ED-4DB2-BD59-A6C34878D82A}">
                    <a16:rowId xmlns:a16="http://schemas.microsoft.com/office/drawing/2014/main" val="2778010720"/>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Hanze University of Applied Sciences</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Netherlands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Évora</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 Portugal</a:t>
                      </a:r>
                    </a:p>
                  </a:txBody>
                  <a:tcPr marL="7620" marR="7620" marT="7620" marB="0" anchor="ctr"/>
                </a:tc>
                <a:extLst>
                  <a:ext uri="{0D108BD9-81ED-4DB2-BD59-A6C34878D82A}">
                    <a16:rowId xmlns:a16="http://schemas.microsoft.com/office/drawing/2014/main" val="809012731"/>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Aalto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Finland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29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Bucharest University of Economic Studies (BUES)</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Romania</a:t>
                      </a:r>
                    </a:p>
                  </a:txBody>
                  <a:tcPr marL="7620" marR="7620" marT="7620" marB="0" anchor="ctr"/>
                </a:tc>
                <a:extLst>
                  <a:ext uri="{0D108BD9-81ED-4DB2-BD59-A6C34878D82A}">
                    <a16:rowId xmlns:a16="http://schemas.microsoft.com/office/drawing/2014/main" val="2341304388"/>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5</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California, Berkeley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FEU Institute of Technology (FEU Tech)</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2999779206"/>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6</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Princeton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Ajou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1540547618"/>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7</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Polytechnic Institute of </a:t>
                      </a:r>
                      <a:r>
                        <a:rPr lang="en-US" sz="1100" b="0" i="0" u="none" strike="noStrike" dirty="0" err="1">
                          <a:solidFill>
                            <a:srgbClr val="000000"/>
                          </a:solidFill>
                          <a:effectLst/>
                          <a:latin typeface="Arial" panose="020B0604020202020204" pitchFamily="34" charset="0"/>
                          <a:ea typeface="맑은 고딕" panose="020B0503020000020004" pitchFamily="50" charset="-127"/>
                        </a:rPr>
                        <a:t>Bragança</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Portugal</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Wollongong</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2456020018"/>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8</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Tokyo</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Samsung Art and Design Institute</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1271464783"/>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9</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Chicago</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Athens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Greece</a:t>
                      </a:r>
                    </a:p>
                  </a:txBody>
                  <a:tcPr marL="7620" marR="7620" marT="7620" marB="0" anchor="ctr"/>
                </a:tc>
                <a:extLst>
                  <a:ext uri="{0D108BD9-81ED-4DB2-BD59-A6C34878D82A}">
                    <a16:rowId xmlns:a16="http://schemas.microsoft.com/office/drawing/2014/main" val="907896988"/>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10</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George Mason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Dalian Neusoft University of Information (DNUI)</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tc>
                <a:extLst>
                  <a:ext uri="{0D108BD9-81ED-4DB2-BD59-A6C34878D82A}">
                    <a16:rowId xmlns:a16="http://schemas.microsoft.com/office/drawing/2014/main" val="1269249796"/>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11</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Monash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Riga Technical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‎Latvia</a:t>
                      </a:r>
                    </a:p>
                  </a:txBody>
                  <a:tcPr marL="7620" marR="7620" marT="7620" marB="0" anchor="ctr"/>
                </a:tc>
                <a:extLst>
                  <a:ext uri="{0D108BD9-81ED-4DB2-BD59-A6C34878D82A}">
                    <a16:rowId xmlns:a16="http://schemas.microsoft.com/office/drawing/2014/main" val="983773140"/>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12</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Oulu</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Finland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37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Burapha</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Thailand</a:t>
                      </a:r>
                    </a:p>
                  </a:txBody>
                  <a:tcPr marL="7620" marR="7620" marT="7620" marB="0" anchor="ctr"/>
                </a:tc>
                <a:extLst>
                  <a:ext uri="{0D108BD9-81ED-4DB2-BD59-A6C34878D82A}">
                    <a16:rowId xmlns:a16="http://schemas.microsoft.com/office/drawing/2014/main" val="2681195123"/>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13</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Indira Gandhi Delhi Technical University </a:t>
                      </a:r>
                    </a:p>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for Women</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India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Far Eastern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367141856"/>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14</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Temple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Hanbat National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2617524569"/>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15</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Tra Vinh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Vietnam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Toyota Technological Institute</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tc>
                <a:extLst>
                  <a:ext uri="{0D108BD9-81ED-4DB2-BD59-A6C34878D82A}">
                    <a16:rowId xmlns:a16="http://schemas.microsoft.com/office/drawing/2014/main" val="2682485242"/>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16</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Twente</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Netherlands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LSPR Communication and Business Institute</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tc>
                <a:extLst>
                  <a:ext uri="{0D108BD9-81ED-4DB2-BD59-A6C34878D82A}">
                    <a16:rowId xmlns:a16="http://schemas.microsoft.com/office/drawing/2014/main" val="985317498"/>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17</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Northern Kentucky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Dublin City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Ireland</a:t>
                      </a:r>
                    </a:p>
                  </a:txBody>
                  <a:tcPr marL="7620" marR="7620" marT="7620" marB="0" anchor="ctr"/>
                </a:tc>
                <a:extLst>
                  <a:ext uri="{0D108BD9-81ED-4DB2-BD59-A6C34878D82A}">
                    <a16:rowId xmlns:a16="http://schemas.microsoft.com/office/drawing/2014/main" val="116233221"/>
                  </a:ext>
                </a:extLst>
              </a:tr>
              <a:tr h="205504">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18</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Rensselaer Polytechnic Institute (RPI)</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Lac Hong University (LHU)</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Vietnam</a:t>
                      </a:r>
                    </a:p>
                  </a:txBody>
                  <a:tcPr marL="7620" marR="7620" marT="7620" marB="0" anchor="ctr"/>
                </a:tc>
                <a:extLst>
                  <a:ext uri="{0D108BD9-81ED-4DB2-BD59-A6C34878D82A}">
                    <a16:rowId xmlns:a16="http://schemas.microsoft.com/office/drawing/2014/main" val="2409073326"/>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19</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Basel</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Switzerland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Singapore Management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Singapore</a:t>
                      </a:r>
                    </a:p>
                  </a:txBody>
                  <a:tcPr marL="7620" marR="7620" marT="7620" marB="0" anchor="ctr"/>
                </a:tc>
                <a:extLst>
                  <a:ext uri="{0D108BD9-81ED-4DB2-BD59-A6C34878D82A}">
                    <a16:rowId xmlns:a16="http://schemas.microsoft.com/office/drawing/2014/main" val="1913456612"/>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20</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IEDC-Bled School of Management</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Slovenia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Linnaeus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Sweden</a:t>
                      </a:r>
                    </a:p>
                  </a:txBody>
                  <a:tcPr marL="7620" marR="7620" marT="7620" marB="0" anchor="ctr"/>
                </a:tc>
                <a:extLst>
                  <a:ext uri="{0D108BD9-81ED-4DB2-BD59-A6C34878D82A}">
                    <a16:rowId xmlns:a16="http://schemas.microsoft.com/office/drawing/2014/main" val="815918133"/>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21</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Queen's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Canada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Aveiro</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Portugal</a:t>
                      </a:r>
                    </a:p>
                  </a:txBody>
                  <a:tcPr marL="7620" marR="7620" marT="7620" marB="0" anchor="ctr"/>
                </a:tc>
                <a:extLst>
                  <a:ext uri="{0D108BD9-81ED-4DB2-BD59-A6C34878D82A}">
                    <a16:rowId xmlns:a16="http://schemas.microsoft.com/office/drawing/2014/main" val="3956651695"/>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22</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Kyushu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Ilia State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1416586792"/>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23</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Beijing Technology and Business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Badr University in Cairo (BUC)</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Egypt</a:t>
                      </a:r>
                    </a:p>
                  </a:txBody>
                  <a:tcPr marL="7620" marR="7620" marT="7620" marB="0" anchor="ctr"/>
                </a:tc>
                <a:extLst>
                  <a:ext uri="{0D108BD9-81ED-4DB2-BD59-A6C34878D82A}">
                    <a16:rowId xmlns:a16="http://schemas.microsoft.com/office/drawing/2014/main" val="116088377"/>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24</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Arizona State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Mingachevir State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Azerbaijan</a:t>
                      </a:r>
                    </a:p>
                  </a:txBody>
                  <a:tcPr marL="7620" marR="7620" marT="7620" marB="0" anchor="ctr"/>
                </a:tc>
                <a:extLst>
                  <a:ext uri="{0D108BD9-81ED-4DB2-BD59-A6C34878D82A}">
                    <a16:rowId xmlns:a16="http://schemas.microsoft.com/office/drawing/2014/main" val="3134790835"/>
                  </a:ext>
                </a:extLst>
              </a:tr>
              <a:tr h="205504">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25</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Liberal Arts Bangladesh (ULAB)</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Telkom University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tc>
                <a:extLst>
                  <a:ext uri="{0D108BD9-81ED-4DB2-BD59-A6C34878D82A}">
                    <a16:rowId xmlns:a16="http://schemas.microsoft.com/office/drawing/2014/main" val="3954536064"/>
                  </a:ext>
                </a:extLst>
              </a:tr>
            </a:tbl>
          </a:graphicData>
        </a:graphic>
      </p:graphicFrame>
    </p:spTree>
    <p:extLst>
      <p:ext uri="{BB962C8B-B14F-4D97-AF65-F5344CB8AC3E}">
        <p14:creationId xmlns:p14="http://schemas.microsoft.com/office/powerpoint/2010/main" val="302649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62F6FB1-80AA-42FA-AB12-4D4FC6B8A8EA}"/>
              </a:ext>
            </a:extLst>
          </p:cNvPr>
          <p:cNvSpPr>
            <a:spLocks noGrp="1"/>
          </p:cNvSpPr>
          <p:nvPr>
            <p:ph type="title"/>
          </p:nvPr>
        </p:nvSpPr>
        <p:spPr>
          <a:xfrm>
            <a:off x="179388" y="125958"/>
            <a:ext cx="8497068" cy="566738"/>
          </a:xfrm>
        </p:spPr>
        <p:txBody>
          <a:bodyPr/>
          <a:lstStyle/>
          <a:p>
            <a:r>
              <a:rPr lang="en-US" altLang="ko-KR" b="1" dirty="0"/>
              <a:t>WURI 2022: Top 50 (</a:t>
            </a:r>
            <a:r>
              <a:rPr lang="en-US" altLang="ko-KR" b="1" dirty="0">
                <a:solidFill>
                  <a:srgbClr val="C00000"/>
                </a:solidFill>
              </a:rPr>
              <a:t>Ethical Value</a:t>
            </a:r>
            <a:r>
              <a:rPr lang="en-US" altLang="ko-KR" b="1" dirty="0"/>
              <a:t>)</a:t>
            </a:r>
            <a:endParaRPr lang="ko-KR" altLang="en-US" b="1" dirty="0"/>
          </a:p>
        </p:txBody>
      </p:sp>
      <p:sp>
        <p:nvSpPr>
          <p:cNvPr id="4" name="슬라이드 번호 개체 틀 3">
            <a:extLst>
              <a:ext uri="{FF2B5EF4-FFF2-40B4-BE49-F238E27FC236}">
                <a16:creationId xmlns:a16="http://schemas.microsoft.com/office/drawing/2014/main" id="{3B0EDF69-0C17-4E1F-B3C2-7DE0454C3BBC}"/>
              </a:ext>
            </a:extLst>
          </p:cNvPr>
          <p:cNvSpPr>
            <a:spLocks noGrp="1"/>
          </p:cNvSpPr>
          <p:nvPr>
            <p:ph type="sldNum" sz="quarter" idx="10"/>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7661C71A-3E6F-4615-9121-02F609A98B1D}" type="slidenum">
              <a:rPr kumimoji="1" lang="en-US" altLang="ko-KR" sz="1400" b="0" i="0" u="none" strike="noStrike" kern="1200" cap="none" spc="0" normalizeH="0" baseline="0" noProof="0" smtClean="0">
                <a:ln>
                  <a:noFill/>
                </a:ln>
                <a:solidFill>
                  <a:srgbClr val="000000"/>
                </a:solidFill>
                <a:effectLst/>
                <a:uLnTx/>
                <a:uFillTx/>
                <a:latin typeface="Arial Unicode MS" panose="020B0604020202020204" pitchFamily="50" charset="-127"/>
                <a:ea typeface="굴림"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15</a:t>
            </a:fld>
            <a:endParaRPr kumimoji="1" lang="en-US" altLang="ko-KR" sz="1400" b="0" i="0" u="none" strike="noStrike" kern="1200" cap="none" spc="0" normalizeH="0" baseline="0" noProof="0" dirty="0">
              <a:ln>
                <a:noFill/>
              </a:ln>
              <a:solidFill>
                <a:srgbClr val="000000"/>
              </a:solidFill>
              <a:effectLst/>
              <a:uLnTx/>
              <a:uFillTx/>
              <a:latin typeface="Arial Unicode MS" panose="020B0604020202020204" pitchFamily="50" charset="-127"/>
              <a:ea typeface="굴림" charset="-127"/>
              <a:cs typeface="+mn-cs"/>
            </a:endParaRPr>
          </a:p>
        </p:txBody>
      </p:sp>
      <p:graphicFrame>
        <p:nvGraphicFramePr>
          <p:cNvPr id="7" name="표 6">
            <a:extLst>
              <a:ext uri="{FF2B5EF4-FFF2-40B4-BE49-F238E27FC236}">
                <a16:creationId xmlns:a16="http://schemas.microsoft.com/office/drawing/2014/main" id="{51E5586E-8695-46DD-A40D-EA5C891A93C6}"/>
              </a:ext>
            </a:extLst>
          </p:cNvPr>
          <p:cNvGraphicFramePr>
            <a:graphicFrameLocks noGrp="1"/>
          </p:cNvGraphicFramePr>
          <p:nvPr>
            <p:extLst>
              <p:ext uri="{D42A27DB-BD31-4B8C-83A1-F6EECF244321}">
                <p14:modId xmlns:p14="http://schemas.microsoft.com/office/powerpoint/2010/main" val="2027070273"/>
              </p:ext>
            </p:extLst>
          </p:nvPr>
        </p:nvGraphicFramePr>
        <p:xfrm>
          <a:off x="35273" y="836718"/>
          <a:ext cx="9086679" cy="5688625"/>
        </p:xfrm>
        <a:graphic>
          <a:graphicData uri="http://schemas.openxmlformats.org/drawingml/2006/table">
            <a:tbl>
              <a:tblPr firstRow="1" bandRow="1">
                <a:tableStyleId>{5C22544A-7EE6-4342-B048-85BDC9FD1C3A}</a:tableStyleId>
              </a:tblPr>
              <a:tblGrid>
                <a:gridCol w="667644">
                  <a:extLst>
                    <a:ext uri="{9D8B030D-6E8A-4147-A177-3AD203B41FA5}">
                      <a16:colId xmlns:a16="http://schemas.microsoft.com/office/drawing/2014/main" val="3805906834"/>
                    </a:ext>
                  </a:extLst>
                </a:gridCol>
                <a:gridCol w="2788963">
                  <a:extLst>
                    <a:ext uri="{9D8B030D-6E8A-4147-A177-3AD203B41FA5}">
                      <a16:colId xmlns:a16="http://schemas.microsoft.com/office/drawing/2014/main" val="9767041"/>
                    </a:ext>
                  </a:extLst>
                </a:gridCol>
                <a:gridCol w="1055531">
                  <a:extLst>
                    <a:ext uri="{9D8B030D-6E8A-4147-A177-3AD203B41FA5}">
                      <a16:colId xmlns:a16="http://schemas.microsoft.com/office/drawing/2014/main" val="3391188632"/>
                    </a:ext>
                  </a:extLst>
                </a:gridCol>
                <a:gridCol w="591739">
                  <a:extLst>
                    <a:ext uri="{9D8B030D-6E8A-4147-A177-3AD203B41FA5}">
                      <a16:colId xmlns:a16="http://schemas.microsoft.com/office/drawing/2014/main" val="1891764204"/>
                    </a:ext>
                  </a:extLst>
                </a:gridCol>
                <a:gridCol w="3033250">
                  <a:extLst>
                    <a:ext uri="{9D8B030D-6E8A-4147-A177-3AD203B41FA5}">
                      <a16:colId xmlns:a16="http://schemas.microsoft.com/office/drawing/2014/main" val="2899222912"/>
                    </a:ext>
                  </a:extLst>
                </a:gridCol>
                <a:gridCol w="949552">
                  <a:extLst>
                    <a:ext uri="{9D8B030D-6E8A-4147-A177-3AD203B41FA5}">
                      <a16:colId xmlns:a16="http://schemas.microsoft.com/office/drawing/2014/main" val="4256482720"/>
                    </a:ext>
                  </a:extLst>
                </a:gridCol>
              </a:tblGrid>
              <a:tr h="331192">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R w="19050" cap="flat" cmpd="sng" algn="ctr">
                      <a:solidFill>
                        <a:schemeClr val="tx2">
                          <a:lumMod val="60000"/>
                          <a:lumOff val="40000"/>
                        </a:schemeClr>
                      </a:solidFill>
                      <a:prstDash val="solid"/>
                      <a:round/>
                      <a:headEnd type="none" w="med" len="med"/>
                      <a:tailEnd type="none" w="med" len="med"/>
                    </a:lnR>
                  </a:tcPr>
                </a:tc>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extLst>
                  <a:ext uri="{0D108BD9-81ED-4DB2-BD59-A6C34878D82A}">
                    <a16:rowId xmlns:a16="http://schemas.microsoft.com/office/drawing/2014/main" val="1429283215"/>
                  </a:ext>
                </a:extLst>
              </a:tr>
              <a:tr h="196062">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Ecole 42</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France</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Chungbuk National University</a:t>
                      </a:r>
                    </a:p>
                  </a:txBody>
                  <a:tcPr marL="7620" marR="7620" marT="7620" marB="0" anchor="ctr">
                    <a:lnT w="19050" cap="flat" cmpd="sng" algn="ctr">
                      <a:solidFill>
                        <a:schemeClr val="bg1"/>
                      </a:solidFill>
                      <a:prstDash val="solid"/>
                      <a:round/>
                      <a:headEnd type="none" w="med" len="med"/>
                      <a:tailEnd type="none" w="med" len="med"/>
                    </a:lnT>
                  </a:tcP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3861040511"/>
                  </a:ext>
                </a:extLst>
              </a:tr>
              <a:tr h="196062">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Franklin University Switzerland</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Switzerland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the People</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2778010720"/>
                  </a:ext>
                </a:extLst>
              </a:tr>
              <a:tr h="19606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Pennsylvania</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James Cook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809012731"/>
                  </a:ext>
                </a:extLst>
              </a:tr>
              <a:tr h="19606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Harvard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29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Hanbat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2341304388"/>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5</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Florida State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IEDC-Bled School of Management</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Slovenia</a:t>
                      </a:r>
                    </a:p>
                  </a:txBody>
                  <a:tcPr marL="7620" marR="7620" marT="7620" marB="0" anchor="ctr"/>
                </a:tc>
                <a:extLst>
                  <a:ext uri="{0D108BD9-81ED-4DB2-BD59-A6C34878D82A}">
                    <a16:rowId xmlns:a16="http://schemas.microsoft.com/office/drawing/2014/main" val="2999779206"/>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6</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College London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Rutgers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1540547618"/>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7</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Columbia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National University of Management (NUM)</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Cambodia</a:t>
                      </a:r>
                    </a:p>
                  </a:txBody>
                  <a:tcPr marL="7620" marR="7620" marT="7620" marB="0" anchor="ctr"/>
                </a:tc>
                <a:extLst>
                  <a:ext uri="{0D108BD9-81ED-4DB2-BD59-A6C34878D82A}">
                    <a16:rowId xmlns:a16="http://schemas.microsoft.com/office/drawing/2014/main" val="2456020018"/>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8</a:t>
                      </a:r>
                    </a:p>
                  </a:txBody>
                  <a:tcPr marL="6350" marR="6350" marT="6350" marB="0" anchor="ctr"/>
                </a:tc>
                <a:tc>
                  <a:txBody>
                    <a:bodyPr/>
                    <a:lstStyle/>
                    <a:p>
                      <a:pPr algn="ctr"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Badr</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 in Cairo (BUC)</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Egypt</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St. Paul University Philippines</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1271464783"/>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9</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Duke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La Trobe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907896988"/>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10</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Telkom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Dublin City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Ireland</a:t>
                      </a:r>
                    </a:p>
                  </a:txBody>
                  <a:tcPr marL="7620" marR="7620" marT="7620" marB="0" anchor="ctr"/>
                </a:tc>
                <a:extLst>
                  <a:ext uri="{0D108BD9-81ED-4DB2-BD59-A6C34878D82A}">
                    <a16:rowId xmlns:a16="http://schemas.microsoft.com/office/drawing/2014/main" val="1269249796"/>
                  </a:ext>
                </a:extLst>
              </a:tr>
              <a:tr h="196062">
                <a:tc>
                  <a:txBody>
                    <a:bodyPr/>
                    <a:lstStyle/>
                    <a:p>
                      <a:pPr algn="ctr" fontAlgn="b"/>
                      <a:r>
                        <a:rPr lang="en-US" altLang="ko-KR" sz="1100" b="0" i="0" u="none" strike="noStrike">
                          <a:solidFill>
                            <a:schemeClr val="tx1"/>
                          </a:solidFill>
                          <a:effectLst/>
                          <a:latin typeface="Arial" panose="020B0604020202020204" pitchFamily="34" charset="0"/>
                          <a:ea typeface="맑은 고딕" panose="020B0503020000020004" pitchFamily="50" charset="-127"/>
                          <a:cs typeface="Arial" panose="020B0604020202020204" pitchFamily="34" charset="0"/>
                        </a:rPr>
                        <a:t>11</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College Dublin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Ireland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Liberal Arts Bangladesh (ULAB)</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tc>
                <a:extLst>
                  <a:ext uri="{0D108BD9-81ED-4DB2-BD59-A6C34878D82A}">
                    <a16:rowId xmlns:a16="http://schemas.microsoft.com/office/drawing/2014/main" val="983773140"/>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12</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Yale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37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Flinders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2681195123"/>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13</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Ajou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National Chi Nan University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Taiwan, China</a:t>
                      </a:r>
                    </a:p>
                  </a:txBody>
                  <a:tcPr marL="7620" marR="7620" marT="7620" marB="0" anchor="ctr"/>
                </a:tc>
                <a:extLst>
                  <a:ext uri="{0D108BD9-81ED-4DB2-BD59-A6C34878D82A}">
                    <a16:rowId xmlns:a16="http://schemas.microsoft.com/office/drawing/2014/main" val="367141856"/>
                  </a:ext>
                </a:extLst>
              </a:tr>
              <a:tr h="348023">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14</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Florida Gulf Coast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IUBAT—International University of Business </a:t>
                      </a:r>
                    </a:p>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Agriculture and Technology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tc>
                <a:extLst>
                  <a:ext uri="{0D108BD9-81ED-4DB2-BD59-A6C34878D82A}">
                    <a16:rowId xmlns:a16="http://schemas.microsoft.com/office/drawing/2014/main" val="2617524569"/>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15</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Far Eastern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Murdoch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2682485242"/>
                  </a:ext>
                </a:extLst>
              </a:tr>
              <a:tr h="348023">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16</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Seoul School of Integrated Sciences </a:t>
                      </a:r>
                    </a:p>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and Technologies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MIT World Peace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India</a:t>
                      </a:r>
                    </a:p>
                  </a:txBody>
                  <a:tcPr marL="7620" marR="7620" marT="7620" marB="0" anchor="ctr"/>
                </a:tc>
                <a:extLst>
                  <a:ext uri="{0D108BD9-81ED-4DB2-BD59-A6C34878D82A}">
                    <a16:rowId xmlns:a16="http://schemas.microsoft.com/office/drawing/2014/main" val="985317498"/>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17</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Lincoln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Centrum PUCP Business School</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India</a:t>
                      </a:r>
                    </a:p>
                  </a:txBody>
                  <a:tcPr marL="7620" marR="7620" marT="7620" marB="0" anchor="ctr"/>
                </a:tc>
                <a:extLst>
                  <a:ext uri="{0D108BD9-81ED-4DB2-BD59-A6C34878D82A}">
                    <a16:rowId xmlns:a16="http://schemas.microsoft.com/office/drawing/2014/main" val="116233221"/>
                  </a:ext>
                </a:extLst>
              </a:tr>
              <a:tr h="19606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18</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Split</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Croatia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Luther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2409073326"/>
                  </a:ext>
                </a:extLst>
              </a:tr>
              <a:tr h="19606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19</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Griffith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a:t>
                      </a:r>
                      <a:r>
                        <a:rPr lang="en-US" sz="1100" b="0" i="0" u="none" strike="noStrike" dirty="0" err="1">
                          <a:solidFill>
                            <a:srgbClr val="000000"/>
                          </a:solidFill>
                          <a:effectLst/>
                          <a:latin typeface="Arial" panose="020B0604020202020204" pitchFamily="34" charset="0"/>
                          <a:ea typeface="맑은 고딕" panose="020B0503020000020004" pitchFamily="50" charset="-127"/>
                        </a:rPr>
                        <a:t>Amikom</a:t>
                      </a:r>
                      <a:r>
                        <a:rPr lang="en-US" sz="1100" b="0" i="0" u="none" strike="noStrike" dirty="0">
                          <a:solidFill>
                            <a:srgbClr val="000000"/>
                          </a:solidFill>
                          <a:effectLst/>
                          <a:latin typeface="Arial" panose="020B0604020202020204" pitchFamily="34" charset="0"/>
                          <a:ea typeface="맑은 고딕" panose="020B0503020000020004" pitchFamily="50" charset="-127"/>
                        </a:rPr>
                        <a:t> Yogyakarta</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tc>
                <a:extLst>
                  <a:ext uri="{0D108BD9-81ED-4DB2-BD59-A6C34878D82A}">
                    <a16:rowId xmlns:a16="http://schemas.microsoft.com/office/drawing/2014/main" val="1913456612"/>
                  </a:ext>
                </a:extLst>
              </a:tr>
              <a:tr h="19606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20</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Monash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Waterloo</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Canada</a:t>
                      </a:r>
                    </a:p>
                  </a:txBody>
                  <a:tcPr marL="7620" marR="7620" marT="7620" marB="0" anchor="ctr"/>
                </a:tc>
                <a:extLst>
                  <a:ext uri="{0D108BD9-81ED-4DB2-BD59-A6C34878D82A}">
                    <a16:rowId xmlns:a16="http://schemas.microsoft.com/office/drawing/2014/main" val="815918133"/>
                  </a:ext>
                </a:extLst>
              </a:tr>
              <a:tr h="19606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21</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Polytechnic Institute of Bragança</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Portugal</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Stanford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3956651695"/>
                  </a:ext>
                </a:extLst>
              </a:tr>
              <a:tr h="19606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22</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Cranfield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Burapha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Thailand</a:t>
                      </a:r>
                    </a:p>
                  </a:txBody>
                  <a:tcPr marL="7620" marR="7620" marT="7620" marB="0" anchor="ctr"/>
                </a:tc>
                <a:extLst>
                  <a:ext uri="{0D108BD9-81ED-4DB2-BD59-A6C34878D82A}">
                    <a16:rowId xmlns:a16="http://schemas.microsoft.com/office/drawing/2014/main" val="1416586792"/>
                  </a:ext>
                </a:extLst>
              </a:tr>
              <a:tr h="348023">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23</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Kyungpook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American International University-Bangladesh </a:t>
                      </a:r>
                    </a:p>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(AIUB)</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tc>
                <a:extLst>
                  <a:ext uri="{0D108BD9-81ED-4DB2-BD59-A6C34878D82A}">
                    <a16:rowId xmlns:a16="http://schemas.microsoft.com/office/drawing/2014/main" val="116088377"/>
                  </a:ext>
                </a:extLst>
              </a:tr>
              <a:tr h="19606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24</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Lac Hong University (LHU)</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Vietnam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Hankuk</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 of Foreign Studies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3134790835"/>
                  </a:ext>
                </a:extLst>
              </a:tr>
              <a:tr h="196062">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25</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Maharanis Cluster University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India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Abdullah Gul University</a:t>
                      </a:r>
                    </a:p>
                  </a:txBody>
                  <a:tcPr marL="7620" marR="7620" marT="7620" marB="0" anchor="ctr"/>
                </a:tc>
                <a:tc>
                  <a:txBody>
                    <a:bodyPr/>
                    <a:lstStyle/>
                    <a:p>
                      <a:pPr algn="ctr" rtl="0"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Türkiye</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tc>
                <a:extLst>
                  <a:ext uri="{0D108BD9-81ED-4DB2-BD59-A6C34878D82A}">
                    <a16:rowId xmlns:a16="http://schemas.microsoft.com/office/drawing/2014/main" val="3954536064"/>
                  </a:ext>
                </a:extLst>
              </a:tr>
            </a:tbl>
          </a:graphicData>
        </a:graphic>
      </p:graphicFrame>
    </p:spTree>
    <p:extLst>
      <p:ext uri="{BB962C8B-B14F-4D97-AF65-F5344CB8AC3E}">
        <p14:creationId xmlns:p14="http://schemas.microsoft.com/office/powerpoint/2010/main" val="352095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62F6FB1-80AA-42FA-AB12-4D4FC6B8A8EA}"/>
              </a:ext>
            </a:extLst>
          </p:cNvPr>
          <p:cNvSpPr>
            <a:spLocks noGrp="1"/>
          </p:cNvSpPr>
          <p:nvPr>
            <p:ph type="title"/>
          </p:nvPr>
        </p:nvSpPr>
        <p:spPr>
          <a:xfrm>
            <a:off x="179388" y="125958"/>
            <a:ext cx="8497068" cy="566738"/>
          </a:xfrm>
        </p:spPr>
        <p:txBody>
          <a:bodyPr/>
          <a:lstStyle/>
          <a:p>
            <a:r>
              <a:rPr lang="en-US" altLang="ko-KR" b="1" dirty="0"/>
              <a:t>WURI 2022: Top 50 (</a:t>
            </a:r>
            <a:r>
              <a:rPr lang="en-US" altLang="ko-KR" b="1" dirty="0">
                <a:solidFill>
                  <a:srgbClr val="C00000"/>
                </a:solidFill>
              </a:rPr>
              <a:t>Student Mobility and Openness</a:t>
            </a:r>
            <a:r>
              <a:rPr lang="en-US" altLang="ko-KR" b="1" dirty="0"/>
              <a:t>)</a:t>
            </a:r>
            <a:endParaRPr lang="ko-KR" altLang="en-US" b="1" dirty="0"/>
          </a:p>
        </p:txBody>
      </p:sp>
      <p:sp>
        <p:nvSpPr>
          <p:cNvPr id="4" name="슬라이드 번호 개체 틀 3">
            <a:extLst>
              <a:ext uri="{FF2B5EF4-FFF2-40B4-BE49-F238E27FC236}">
                <a16:creationId xmlns:a16="http://schemas.microsoft.com/office/drawing/2014/main" id="{3B0EDF69-0C17-4E1F-B3C2-7DE0454C3BBC}"/>
              </a:ext>
            </a:extLst>
          </p:cNvPr>
          <p:cNvSpPr>
            <a:spLocks noGrp="1"/>
          </p:cNvSpPr>
          <p:nvPr>
            <p:ph type="sldNum" sz="quarter" idx="10"/>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7661C71A-3E6F-4615-9121-02F609A98B1D}" type="slidenum">
              <a:rPr kumimoji="1" lang="en-US" altLang="ko-KR" sz="1400" b="0" i="0" u="none" strike="noStrike" kern="1200" cap="none" spc="0" normalizeH="0" baseline="0" noProof="0" smtClean="0">
                <a:ln>
                  <a:noFill/>
                </a:ln>
                <a:solidFill>
                  <a:srgbClr val="000000"/>
                </a:solidFill>
                <a:effectLst/>
                <a:uLnTx/>
                <a:uFillTx/>
                <a:latin typeface="Arial Unicode MS" panose="020B0604020202020204" pitchFamily="50" charset="-127"/>
                <a:ea typeface="굴림"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16</a:t>
            </a:fld>
            <a:endParaRPr kumimoji="1" lang="en-US" altLang="ko-KR" sz="1400" b="0" i="0" u="none" strike="noStrike" kern="1200" cap="none" spc="0" normalizeH="0" baseline="0" noProof="0" dirty="0">
              <a:ln>
                <a:noFill/>
              </a:ln>
              <a:solidFill>
                <a:srgbClr val="000000"/>
              </a:solidFill>
              <a:effectLst/>
              <a:uLnTx/>
              <a:uFillTx/>
              <a:latin typeface="Arial Unicode MS" panose="020B0604020202020204" pitchFamily="50" charset="-127"/>
              <a:ea typeface="굴림" charset="-127"/>
              <a:cs typeface="+mn-cs"/>
            </a:endParaRPr>
          </a:p>
        </p:txBody>
      </p:sp>
      <p:graphicFrame>
        <p:nvGraphicFramePr>
          <p:cNvPr id="7" name="표 6">
            <a:extLst>
              <a:ext uri="{FF2B5EF4-FFF2-40B4-BE49-F238E27FC236}">
                <a16:creationId xmlns:a16="http://schemas.microsoft.com/office/drawing/2014/main" id="{51E5586E-8695-46DD-A40D-EA5C891A93C6}"/>
              </a:ext>
            </a:extLst>
          </p:cNvPr>
          <p:cNvGraphicFramePr>
            <a:graphicFrameLocks noGrp="1"/>
          </p:cNvGraphicFramePr>
          <p:nvPr>
            <p:extLst>
              <p:ext uri="{D42A27DB-BD31-4B8C-83A1-F6EECF244321}">
                <p14:modId xmlns:p14="http://schemas.microsoft.com/office/powerpoint/2010/main" val="2067533152"/>
              </p:ext>
            </p:extLst>
          </p:nvPr>
        </p:nvGraphicFramePr>
        <p:xfrm>
          <a:off x="8879" y="838382"/>
          <a:ext cx="9073232" cy="5694366"/>
        </p:xfrm>
        <a:graphic>
          <a:graphicData uri="http://schemas.openxmlformats.org/drawingml/2006/table">
            <a:tbl>
              <a:tblPr firstRow="1" bandRow="1">
                <a:tableStyleId>{5C22544A-7EE6-4342-B048-85BDC9FD1C3A}</a:tableStyleId>
              </a:tblPr>
              <a:tblGrid>
                <a:gridCol w="594089">
                  <a:extLst>
                    <a:ext uri="{9D8B030D-6E8A-4147-A177-3AD203B41FA5}">
                      <a16:colId xmlns:a16="http://schemas.microsoft.com/office/drawing/2014/main" val="3805906834"/>
                    </a:ext>
                  </a:extLst>
                </a:gridCol>
                <a:gridCol w="2825783">
                  <a:extLst>
                    <a:ext uri="{9D8B030D-6E8A-4147-A177-3AD203B41FA5}">
                      <a16:colId xmlns:a16="http://schemas.microsoft.com/office/drawing/2014/main" val="9767041"/>
                    </a:ext>
                  </a:extLst>
                </a:gridCol>
                <a:gridCol w="1081626">
                  <a:extLst>
                    <a:ext uri="{9D8B030D-6E8A-4147-A177-3AD203B41FA5}">
                      <a16:colId xmlns:a16="http://schemas.microsoft.com/office/drawing/2014/main" val="3391188632"/>
                    </a:ext>
                  </a:extLst>
                </a:gridCol>
                <a:gridCol w="653105">
                  <a:extLst>
                    <a:ext uri="{9D8B030D-6E8A-4147-A177-3AD203B41FA5}">
                      <a16:colId xmlns:a16="http://schemas.microsoft.com/office/drawing/2014/main" val="1891764204"/>
                    </a:ext>
                  </a:extLst>
                </a:gridCol>
                <a:gridCol w="2982525">
                  <a:extLst>
                    <a:ext uri="{9D8B030D-6E8A-4147-A177-3AD203B41FA5}">
                      <a16:colId xmlns:a16="http://schemas.microsoft.com/office/drawing/2014/main" val="2899222912"/>
                    </a:ext>
                  </a:extLst>
                </a:gridCol>
                <a:gridCol w="936104">
                  <a:extLst>
                    <a:ext uri="{9D8B030D-6E8A-4147-A177-3AD203B41FA5}">
                      <a16:colId xmlns:a16="http://schemas.microsoft.com/office/drawing/2014/main" val="4256482720"/>
                    </a:ext>
                  </a:extLst>
                </a:gridCol>
              </a:tblGrid>
              <a:tr h="435375">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R w="19050" cap="flat" cmpd="sng" algn="ctr">
                      <a:solidFill>
                        <a:schemeClr val="tx2">
                          <a:lumMod val="60000"/>
                          <a:lumOff val="40000"/>
                        </a:schemeClr>
                      </a:solidFill>
                      <a:prstDash val="solid"/>
                      <a:round/>
                      <a:headEnd type="none" w="med" len="med"/>
                      <a:tailEnd type="none" w="med" len="med"/>
                    </a:lnR>
                  </a:tcPr>
                </a:tc>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extLst>
                  <a:ext uri="{0D108BD9-81ED-4DB2-BD59-A6C34878D82A}">
                    <a16:rowId xmlns:a16="http://schemas.microsoft.com/office/drawing/2014/main" val="1429283215"/>
                  </a:ext>
                </a:extLst>
              </a:tr>
              <a:tr h="350829">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Boston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International Business </a:t>
                      </a:r>
                    </a:p>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and Economics (UIBE)</a:t>
                      </a:r>
                    </a:p>
                  </a:txBody>
                  <a:tcPr marL="7620" marR="7620" marT="7620" marB="0" anchor="ctr">
                    <a:lnT w="19050" cap="flat" cmpd="sng" algn="ctr">
                      <a:solidFill>
                        <a:schemeClr val="bg1"/>
                      </a:solidFill>
                      <a:prstDash val="solid"/>
                      <a:round/>
                      <a:headEnd type="none" w="med" len="med"/>
                      <a:tailEnd type="none" w="med" len="med"/>
                    </a:lnT>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tc>
                <a:extLst>
                  <a:ext uri="{0D108BD9-81ED-4DB2-BD59-A6C34878D82A}">
                    <a16:rowId xmlns:a16="http://schemas.microsoft.com/office/drawing/2014/main" val="3861040511"/>
                  </a:ext>
                </a:extLst>
              </a:tr>
              <a:tr h="19768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Abdullah Gul University</a:t>
                      </a:r>
                    </a:p>
                  </a:txBody>
                  <a:tcPr marL="7620" marR="7620" marT="7620" marB="0" anchor="ctr"/>
                </a:tc>
                <a:tc>
                  <a:txBody>
                    <a:bodyPr/>
                    <a:lstStyle/>
                    <a:p>
                      <a:pPr algn="ctr" rtl="0"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Türkiye</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Vienna</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Austria</a:t>
                      </a:r>
                    </a:p>
                  </a:txBody>
                  <a:tcPr marL="7620" marR="7620" marT="7620" marB="0" anchor="ctr"/>
                </a:tc>
                <a:extLst>
                  <a:ext uri="{0D108BD9-81ED-4DB2-BD59-A6C34878D82A}">
                    <a16:rowId xmlns:a16="http://schemas.microsoft.com/office/drawing/2014/main" val="2778010720"/>
                  </a:ext>
                </a:extLst>
              </a:tr>
              <a:tr h="19768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National University of Singapore</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Singapore</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Monash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809012731"/>
                  </a:ext>
                </a:extLst>
              </a:tr>
              <a:tr h="21619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Seoul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29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Toyota Technological Institute</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tc>
                <a:extLst>
                  <a:ext uri="{0D108BD9-81ED-4DB2-BD59-A6C34878D82A}">
                    <a16:rowId xmlns:a16="http://schemas.microsoft.com/office/drawing/2014/main" val="2341304388"/>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5</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Peking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Charles Darwin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2999779206"/>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6</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Copenhagen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Denmark</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Denver</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1540547618"/>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7</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Free University of Berlin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Tarlac Agricultural University (TAU)</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2456020018"/>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8</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Sussex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Morgan State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tc>
                <a:extLst>
                  <a:ext uri="{0D108BD9-81ED-4DB2-BD59-A6C34878D82A}">
                    <a16:rowId xmlns:a16="http://schemas.microsoft.com/office/drawing/2014/main" val="1271464783"/>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9</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Flinders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Millsaps College</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tc>
                <a:extLst>
                  <a:ext uri="{0D108BD9-81ED-4DB2-BD59-A6C34878D82A}">
                    <a16:rowId xmlns:a16="http://schemas.microsoft.com/office/drawing/2014/main" val="907896988"/>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10</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Hankuk University of Foreign Studies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a:t>
                      </a:r>
                      <a:r>
                        <a:rPr lang="en-US" sz="1100" b="0" i="0" u="none" strike="noStrike" dirty="0" err="1">
                          <a:solidFill>
                            <a:srgbClr val="000000"/>
                          </a:solidFill>
                          <a:effectLst/>
                          <a:latin typeface="Arial" panose="020B0604020202020204" pitchFamily="34" charset="0"/>
                          <a:ea typeface="맑은 고딕" panose="020B0503020000020004" pitchFamily="50" charset="-127"/>
                        </a:rPr>
                        <a:t>Vlora</a:t>
                      </a:r>
                      <a:r>
                        <a:rPr lang="en-US" sz="1100" b="0" i="0" u="none" strike="noStrike" dirty="0">
                          <a:solidFill>
                            <a:srgbClr val="000000"/>
                          </a:solidFill>
                          <a:effectLst/>
                          <a:latin typeface="Arial" panose="020B0604020202020204" pitchFamily="34" charset="0"/>
                          <a:ea typeface="맑은 고딕" panose="020B0503020000020004" pitchFamily="50" charset="-127"/>
                        </a:rPr>
                        <a:t> “Ismail </a:t>
                      </a:r>
                      <a:r>
                        <a:rPr lang="en-US" sz="1100" b="0" i="0" u="none" strike="noStrike" dirty="0" err="1">
                          <a:solidFill>
                            <a:srgbClr val="000000"/>
                          </a:solidFill>
                          <a:effectLst/>
                          <a:latin typeface="Arial" panose="020B0604020202020204" pitchFamily="34" charset="0"/>
                          <a:ea typeface="맑은 고딕" panose="020B0503020000020004" pitchFamily="50" charset="-127"/>
                        </a:rPr>
                        <a:t>Qemali</a:t>
                      </a:r>
                      <a:r>
                        <a:rPr lang="en-US" sz="1100" b="0" i="0" u="none" strike="noStrike" dirty="0">
                          <a:solidFill>
                            <a:srgbClr val="000000"/>
                          </a:solidFill>
                          <a:effectLst/>
                          <a:latin typeface="Arial" panose="020B0604020202020204" pitchFamily="34" charset="0"/>
                          <a:ea typeface="맑은 고딕" panose="020B0503020000020004" pitchFamily="50" charset="-127"/>
                        </a:rPr>
                        <a:t>”</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Albania</a:t>
                      </a:r>
                    </a:p>
                  </a:txBody>
                  <a:tcPr marL="7620" marR="7620" marT="7620" marB="0" anchor="ctr"/>
                </a:tc>
                <a:extLst>
                  <a:ext uri="{0D108BD9-81ED-4DB2-BD59-A6C34878D82A}">
                    <a16:rowId xmlns:a16="http://schemas.microsoft.com/office/drawing/2014/main" val="1269249796"/>
                  </a:ext>
                </a:extLst>
              </a:tr>
              <a:tr h="197685">
                <a:tc>
                  <a:txBody>
                    <a:bodyPr/>
                    <a:lstStyle/>
                    <a:p>
                      <a:pPr algn="ctr" fontAlgn="b"/>
                      <a:r>
                        <a:rPr lang="en-US" altLang="ko-KR" sz="1100" b="0" i="0" u="none" strike="noStrike">
                          <a:solidFill>
                            <a:schemeClr val="tx1"/>
                          </a:solidFill>
                          <a:effectLst/>
                          <a:latin typeface="Arial" panose="020B0604020202020204" pitchFamily="34" charset="0"/>
                          <a:ea typeface="맑은 고딕" panose="020B0503020000020004" pitchFamily="50" charset="-127"/>
                          <a:cs typeface="Arial" panose="020B0604020202020204" pitchFamily="34" charset="0"/>
                        </a:rPr>
                        <a:t>11</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Northern Arizona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Dalian </a:t>
                      </a:r>
                      <a:r>
                        <a:rPr lang="en-US" sz="1100" b="0" i="0" u="none" strike="noStrike" dirty="0" err="1">
                          <a:solidFill>
                            <a:srgbClr val="000000"/>
                          </a:solidFill>
                          <a:effectLst/>
                          <a:latin typeface="Arial" panose="020B0604020202020204" pitchFamily="34" charset="0"/>
                          <a:ea typeface="맑은 고딕" panose="020B0503020000020004" pitchFamily="50" charset="-127"/>
                        </a:rPr>
                        <a:t>Neusoft</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 of Information (DNUI)</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tc>
                <a:extLst>
                  <a:ext uri="{0D108BD9-81ED-4DB2-BD59-A6C34878D82A}">
                    <a16:rowId xmlns:a16="http://schemas.microsoft.com/office/drawing/2014/main" val="983773140"/>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12</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Bonn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37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National Chi Nan University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Taiwan, China</a:t>
                      </a:r>
                    </a:p>
                  </a:txBody>
                  <a:tcPr marL="7620" marR="7620" marT="7620" marB="0" anchor="ctr"/>
                </a:tc>
                <a:extLst>
                  <a:ext uri="{0D108BD9-81ED-4DB2-BD59-A6C34878D82A}">
                    <a16:rowId xmlns:a16="http://schemas.microsoft.com/office/drawing/2014/main" val="2681195123"/>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13</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Trinity College</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La Trobe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367141856"/>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14</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RWTH Aachen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Washington State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2617524569"/>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15</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Beijing Normal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Kuala Lumpur</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Malaysia</a:t>
                      </a:r>
                    </a:p>
                  </a:txBody>
                  <a:tcPr marL="7620" marR="7620" marT="7620" marB="0" anchor="ctr"/>
                </a:tc>
                <a:extLst>
                  <a:ext uri="{0D108BD9-81ED-4DB2-BD59-A6C34878D82A}">
                    <a16:rowId xmlns:a16="http://schemas.microsoft.com/office/drawing/2014/main" val="2682485242"/>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16</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Kansai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Murdoch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985317498"/>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17</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Chungwoon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Kyungpook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116233221"/>
                  </a:ext>
                </a:extLst>
              </a:tr>
              <a:tr h="19768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18</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Florida Gulf Coast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Centrum PUCP Business School</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Peru</a:t>
                      </a:r>
                    </a:p>
                  </a:txBody>
                  <a:tcPr marL="7620" marR="7620" marT="7620" marB="0" anchor="ctr"/>
                </a:tc>
                <a:extLst>
                  <a:ext uri="{0D108BD9-81ED-4DB2-BD59-A6C34878D82A}">
                    <a16:rowId xmlns:a16="http://schemas.microsoft.com/office/drawing/2014/main" val="2409073326"/>
                  </a:ext>
                </a:extLst>
              </a:tr>
              <a:tr h="19768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19</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Sarah Lawrence College</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FEU Institute of Technology (FEU Tech)</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1913456612"/>
                  </a:ext>
                </a:extLst>
              </a:tr>
              <a:tr h="19768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20</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Incheon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Seoul Institute of the Arts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815918133"/>
                  </a:ext>
                </a:extLst>
              </a:tr>
              <a:tr h="19768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21</a:t>
                      </a:r>
                    </a:p>
                  </a:txBody>
                  <a:tcPr marL="6350" marR="6350" marT="6350" marB="0" anchor="ctr"/>
                </a:tc>
                <a:tc>
                  <a:txBody>
                    <a:bodyPr/>
                    <a:lstStyle/>
                    <a:p>
                      <a:pPr algn="ctr"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Badr</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 in Cairo (BUC)</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Egypt</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Soran</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Iraq</a:t>
                      </a:r>
                    </a:p>
                  </a:txBody>
                  <a:tcPr marL="7620" marR="7620" marT="7620" marB="0" anchor="ctr"/>
                </a:tc>
                <a:extLst>
                  <a:ext uri="{0D108BD9-81ED-4DB2-BD59-A6C34878D82A}">
                    <a16:rowId xmlns:a16="http://schemas.microsoft.com/office/drawing/2014/main" val="3956651695"/>
                  </a:ext>
                </a:extLst>
              </a:tr>
              <a:tr h="19768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22</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Aix-Marseille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France</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Tra Vinh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Vietnam</a:t>
                      </a:r>
                    </a:p>
                  </a:txBody>
                  <a:tcPr marL="7620" marR="7620" marT="7620" marB="0" anchor="ctr"/>
                </a:tc>
                <a:extLst>
                  <a:ext uri="{0D108BD9-81ED-4DB2-BD59-A6C34878D82A}">
                    <a16:rowId xmlns:a16="http://schemas.microsoft.com/office/drawing/2014/main" val="1416586792"/>
                  </a:ext>
                </a:extLst>
              </a:tr>
              <a:tr h="19768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23</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Hamburger University</a:t>
                      </a:r>
                    </a:p>
                  </a:txBody>
                  <a:tcPr marL="7620" marR="7620" marT="7620" marB="0" anchor="ctr"/>
                </a:tc>
                <a:tc>
                  <a:txBody>
                    <a:bodyPr/>
                    <a:lstStyle/>
                    <a:p>
                      <a:pPr marL="0" marR="0" lvl="0" indent="0" algn="ctr" defTabSz="914400" rtl="0" eaLnBrk="1" fontAlgn="b" latinLnBrk="1" hangingPunct="1">
                        <a:lnSpc>
                          <a:spcPct val="100000"/>
                        </a:lnSpc>
                        <a:spcBef>
                          <a:spcPts val="0"/>
                        </a:spcBef>
                        <a:spcAft>
                          <a:spcPts val="0"/>
                        </a:spcAft>
                        <a:buClrTx/>
                        <a:buSzTx/>
                        <a:buFontTx/>
                        <a:buNone/>
                        <a:tabLst/>
                        <a:defRPr/>
                      </a:pP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Cebu Technological University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116088377"/>
                  </a:ext>
                </a:extLst>
              </a:tr>
              <a:tr h="19768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24</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Seoul School of Integrated Sciences </a:t>
                      </a:r>
                    </a:p>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and Technologies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St. Paul University Philippines</a:t>
                      </a:r>
                    </a:p>
                  </a:txBody>
                  <a:tcPr marL="7620" marR="7620" marT="7620" marB="0" anchor="ctr"/>
                </a:tc>
                <a:tc>
                  <a:txBody>
                    <a:bodyPr/>
                    <a:lstStyle/>
                    <a:p>
                      <a:pPr algn="ctr" rtl="0" fontAlgn="b"/>
                      <a:r>
                        <a:rPr lang="en-US" altLang="ko-KR" sz="1100" b="0" i="0" u="none" strike="noStrike" dirty="0">
                          <a:solidFill>
                            <a:srgbClr val="000000"/>
                          </a:solidFill>
                          <a:effectLst/>
                          <a:latin typeface="Arial" panose="020B0604020202020204" pitchFamily="34" charset="0"/>
                          <a:ea typeface="+mn-ea"/>
                        </a:rPr>
                        <a:t>Philippines</a:t>
                      </a:r>
                    </a:p>
                  </a:txBody>
                  <a:tcPr marL="7620" marR="7620" marT="7620" marB="0" anchor="ctr"/>
                </a:tc>
                <a:extLst>
                  <a:ext uri="{0D108BD9-81ED-4DB2-BD59-A6C34878D82A}">
                    <a16:rowId xmlns:a16="http://schemas.microsoft.com/office/drawing/2014/main" val="3134790835"/>
                  </a:ext>
                </a:extLst>
              </a:tr>
              <a:tr h="19768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25</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Telkom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Chulalongkorn University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Thailand</a:t>
                      </a:r>
                    </a:p>
                  </a:txBody>
                  <a:tcPr marL="7620" marR="7620" marT="7620" marB="0" anchor="ctr"/>
                </a:tc>
                <a:extLst>
                  <a:ext uri="{0D108BD9-81ED-4DB2-BD59-A6C34878D82A}">
                    <a16:rowId xmlns:a16="http://schemas.microsoft.com/office/drawing/2014/main" val="3954536064"/>
                  </a:ext>
                </a:extLst>
              </a:tr>
            </a:tbl>
          </a:graphicData>
        </a:graphic>
      </p:graphicFrame>
    </p:spTree>
    <p:extLst>
      <p:ext uri="{BB962C8B-B14F-4D97-AF65-F5344CB8AC3E}">
        <p14:creationId xmlns:p14="http://schemas.microsoft.com/office/powerpoint/2010/main" val="170540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62F6FB1-80AA-42FA-AB12-4D4FC6B8A8EA}"/>
              </a:ext>
            </a:extLst>
          </p:cNvPr>
          <p:cNvSpPr>
            <a:spLocks noGrp="1"/>
          </p:cNvSpPr>
          <p:nvPr>
            <p:ph type="title"/>
          </p:nvPr>
        </p:nvSpPr>
        <p:spPr>
          <a:xfrm>
            <a:off x="179388" y="125958"/>
            <a:ext cx="8497068" cy="566738"/>
          </a:xfrm>
        </p:spPr>
        <p:txBody>
          <a:bodyPr/>
          <a:lstStyle/>
          <a:p>
            <a:r>
              <a:rPr lang="en-US" altLang="ko-KR" b="1" dirty="0"/>
              <a:t>WURI 2022: Top 50 (</a:t>
            </a:r>
            <a:r>
              <a:rPr lang="en-US" altLang="ko-KR" b="1" dirty="0">
                <a:solidFill>
                  <a:srgbClr val="C00000"/>
                </a:solidFill>
              </a:rPr>
              <a:t>Crisis Management</a:t>
            </a:r>
            <a:r>
              <a:rPr lang="en-US" altLang="ko-KR" b="1" dirty="0"/>
              <a:t>)</a:t>
            </a:r>
            <a:endParaRPr lang="ko-KR" altLang="en-US" b="1" dirty="0"/>
          </a:p>
        </p:txBody>
      </p:sp>
      <p:sp>
        <p:nvSpPr>
          <p:cNvPr id="4" name="슬라이드 번호 개체 틀 3">
            <a:extLst>
              <a:ext uri="{FF2B5EF4-FFF2-40B4-BE49-F238E27FC236}">
                <a16:creationId xmlns:a16="http://schemas.microsoft.com/office/drawing/2014/main" id="{3B0EDF69-0C17-4E1F-B3C2-7DE0454C3BBC}"/>
              </a:ext>
            </a:extLst>
          </p:cNvPr>
          <p:cNvSpPr>
            <a:spLocks noGrp="1"/>
          </p:cNvSpPr>
          <p:nvPr>
            <p:ph type="sldNum" sz="quarter" idx="10"/>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7661C71A-3E6F-4615-9121-02F609A98B1D}" type="slidenum">
              <a:rPr kumimoji="1" lang="en-US" altLang="ko-KR" sz="1400" b="0" i="0" u="none" strike="noStrike" kern="1200" cap="none" spc="0" normalizeH="0" baseline="0" noProof="0" smtClean="0">
                <a:ln>
                  <a:noFill/>
                </a:ln>
                <a:solidFill>
                  <a:srgbClr val="000000"/>
                </a:solidFill>
                <a:effectLst/>
                <a:uLnTx/>
                <a:uFillTx/>
                <a:latin typeface="Arial Unicode MS" panose="020B0604020202020204" pitchFamily="50" charset="-127"/>
                <a:ea typeface="굴림"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17</a:t>
            </a:fld>
            <a:endParaRPr kumimoji="1" lang="en-US" altLang="ko-KR" sz="1400" b="0" i="0" u="none" strike="noStrike" kern="1200" cap="none" spc="0" normalizeH="0" baseline="0" noProof="0" dirty="0">
              <a:ln>
                <a:noFill/>
              </a:ln>
              <a:solidFill>
                <a:srgbClr val="000000"/>
              </a:solidFill>
              <a:effectLst/>
              <a:uLnTx/>
              <a:uFillTx/>
              <a:latin typeface="Arial Unicode MS" panose="020B0604020202020204" pitchFamily="50" charset="-127"/>
              <a:ea typeface="굴림" charset="-127"/>
              <a:cs typeface="+mn-cs"/>
            </a:endParaRPr>
          </a:p>
        </p:txBody>
      </p:sp>
      <p:graphicFrame>
        <p:nvGraphicFramePr>
          <p:cNvPr id="7" name="표 6">
            <a:extLst>
              <a:ext uri="{FF2B5EF4-FFF2-40B4-BE49-F238E27FC236}">
                <a16:creationId xmlns:a16="http://schemas.microsoft.com/office/drawing/2014/main" id="{51E5586E-8695-46DD-A40D-EA5C891A93C6}"/>
              </a:ext>
            </a:extLst>
          </p:cNvPr>
          <p:cNvGraphicFramePr>
            <a:graphicFrameLocks noGrp="1"/>
          </p:cNvGraphicFramePr>
          <p:nvPr>
            <p:extLst>
              <p:ext uri="{D42A27DB-BD31-4B8C-83A1-F6EECF244321}">
                <p14:modId xmlns:p14="http://schemas.microsoft.com/office/powerpoint/2010/main" val="1627294997"/>
              </p:ext>
            </p:extLst>
          </p:nvPr>
        </p:nvGraphicFramePr>
        <p:xfrm>
          <a:off x="35272" y="868389"/>
          <a:ext cx="9073232" cy="5694789"/>
        </p:xfrm>
        <a:graphic>
          <a:graphicData uri="http://schemas.openxmlformats.org/drawingml/2006/table">
            <a:tbl>
              <a:tblPr firstRow="1" bandRow="1">
                <a:tableStyleId>{5C22544A-7EE6-4342-B048-85BDC9FD1C3A}</a:tableStyleId>
              </a:tblPr>
              <a:tblGrid>
                <a:gridCol w="594089">
                  <a:extLst>
                    <a:ext uri="{9D8B030D-6E8A-4147-A177-3AD203B41FA5}">
                      <a16:colId xmlns:a16="http://schemas.microsoft.com/office/drawing/2014/main" val="3805906834"/>
                    </a:ext>
                  </a:extLst>
                </a:gridCol>
                <a:gridCol w="3006535">
                  <a:extLst>
                    <a:ext uri="{9D8B030D-6E8A-4147-A177-3AD203B41FA5}">
                      <a16:colId xmlns:a16="http://schemas.microsoft.com/office/drawing/2014/main" val="9767041"/>
                    </a:ext>
                  </a:extLst>
                </a:gridCol>
                <a:gridCol w="936104">
                  <a:extLst>
                    <a:ext uri="{9D8B030D-6E8A-4147-A177-3AD203B41FA5}">
                      <a16:colId xmlns:a16="http://schemas.microsoft.com/office/drawing/2014/main" val="3391188632"/>
                    </a:ext>
                  </a:extLst>
                </a:gridCol>
                <a:gridCol w="617875">
                  <a:extLst>
                    <a:ext uri="{9D8B030D-6E8A-4147-A177-3AD203B41FA5}">
                      <a16:colId xmlns:a16="http://schemas.microsoft.com/office/drawing/2014/main" val="1891764204"/>
                    </a:ext>
                  </a:extLst>
                </a:gridCol>
                <a:gridCol w="2838509">
                  <a:extLst>
                    <a:ext uri="{9D8B030D-6E8A-4147-A177-3AD203B41FA5}">
                      <a16:colId xmlns:a16="http://schemas.microsoft.com/office/drawing/2014/main" val="2899222912"/>
                    </a:ext>
                  </a:extLst>
                </a:gridCol>
                <a:gridCol w="1080120">
                  <a:extLst>
                    <a:ext uri="{9D8B030D-6E8A-4147-A177-3AD203B41FA5}">
                      <a16:colId xmlns:a16="http://schemas.microsoft.com/office/drawing/2014/main" val="4256482720"/>
                    </a:ext>
                  </a:extLst>
                </a:gridCol>
              </a:tblGrid>
              <a:tr h="317745">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R w="19050" cap="flat" cmpd="sng" algn="ctr">
                      <a:solidFill>
                        <a:schemeClr val="tx2">
                          <a:lumMod val="60000"/>
                          <a:lumOff val="40000"/>
                        </a:schemeClr>
                      </a:solidFill>
                      <a:prstDash val="solid"/>
                      <a:round/>
                      <a:headEnd type="none" w="med" len="med"/>
                      <a:tailEnd type="none" w="med" len="med"/>
                    </a:lnR>
                  </a:tcPr>
                </a:tc>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extLst>
                  <a:ext uri="{0D108BD9-81ED-4DB2-BD59-A6C34878D82A}">
                    <a16:rowId xmlns:a16="http://schemas.microsoft.com/office/drawing/2014/main" val="1429283215"/>
                  </a:ext>
                </a:extLst>
              </a:tr>
              <a:tr h="197652">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a:t>
                      </a:r>
                    </a:p>
                  </a:txBody>
                  <a:tcPr marL="6350" marR="6350" marT="6350" marB="0" anchor="ctr"/>
                </a:tc>
                <a:tc>
                  <a:txBody>
                    <a:bodyPr/>
                    <a:lstStyle/>
                    <a:p>
                      <a:pPr algn="ctr"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Burapha</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Thailand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Seoul Institute of the Arts</a:t>
                      </a:r>
                    </a:p>
                  </a:txBody>
                  <a:tcPr marL="7620" marR="7620" marT="7620" marB="0" anchor="ctr">
                    <a:lnT w="19050" cap="flat" cmpd="sng" algn="ctr">
                      <a:solidFill>
                        <a:schemeClr val="bg1"/>
                      </a:solidFill>
                      <a:prstDash val="solid"/>
                      <a:round/>
                      <a:headEnd type="none" w="med" len="med"/>
                      <a:tailEnd type="none" w="med" len="med"/>
                    </a:lnT>
                  </a:tcP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3861040511"/>
                  </a:ext>
                </a:extLst>
              </a:tr>
              <a:tr h="197652">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Abdullah Gul University</a:t>
                      </a:r>
                    </a:p>
                  </a:txBody>
                  <a:tcPr marL="7620" marR="7620" marT="7620" marB="0" anchor="ctr"/>
                </a:tc>
                <a:tc>
                  <a:txBody>
                    <a:bodyPr/>
                    <a:lstStyle/>
                    <a:p>
                      <a:pPr algn="ctr" rtl="0"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Türkiye</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Sakarya University</a:t>
                      </a:r>
                    </a:p>
                  </a:txBody>
                  <a:tcPr marL="7620" marR="7620" marT="7620" marB="0" anchor="ctr"/>
                </a:tc>
                <a:tc>
                  <a:txBody>
                    <a:bodyPr/>
                    <a:lstStyle/>
                    <a:p>
                      <a:pPr algn="ctr" rtl="0"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Türkiye</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tc>
                <a:extLst>
                  <a:ext uri="{0D108BD9-81ED-4DB2-BD59-A6C34878D82A}">
                    <a16:rowId xmlns:a16="http://schemas.microsoft.com/office/drawing/2014/main" val="2778010720"/>
                  </a:ext>
                </a:extLst>
              </a:tr>
              <a:tr h="19765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Florida Gulf Coast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Staffordshire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tc>
                <a:extLst>
                  <a:ext uri="{0D108BD9-81ED-4DB2-BD59-A6C34878D82A}">
                    <a16:rowId xmlns:a16="http://schemas.microsoft.com/office/drawing/2014/main" val="809012731"/>
                  </a:ext>
                </a:extLst>
              </a:tr>
              <a:tr h="19765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Franklin University Switzerland</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Switzerland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29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Chulalongkorn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Thailand</a:t>
                      </a:r>
                    </a:p>
                  </a:txBody>
                  <a:tcPr marL="7620" marR="7620" marT="7620" marB="0" anchor="ctr"/>
                </a:tc>
                <a:extLst>
                  <a:ext uri="{0D108BD9-81ED-4DB2-BD59-A6C34878D82A}">
                    <a16:rowId xmlns:a16="http://schemas.microsoft.com/office/drawing/2014/main" val="2341304388"/>
                  </a:ext>
                </a:extLst>
              </a:tr>
              <a:tr h="330287">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5</a:t>
                      </a:r>
                    </a:p>
                  </a:txBody>
                  <a:tcPr marL="6350" marR="6350" marT="6350" marB="0" anchor="ctr"/>
                </a:tc>
                <a:tc>
                  <a:txBody>
                    <a:bodyPr/>
                    <a:lstStyle/>
                    <a:p>
                      <a:pPr algn="ctr"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Afeka</a:t>
                      </a:r>
                      <a:r>
                        <a:rPr lang="en-US" sz="1100" b="0" i="0" u="none" strike="noStrike" dirty="0">
                          <a:solidFill>
                            <a:srgbClr val="000000"/>
                          </a:solidFill>
                          <a:effectLst/>
                          <a:latin typeface="Arial" panose="020B0604020202020204" pitchFamily="34" charset="0"/>
                          <a:ea typeface="맑은 고딕" panose="020B0503020000020004" pitchFamily="50" charset="-127"/>
                        </a:rPr>
                        <a:t> – Tel-Aviv Academic College </a:t>
                      </a:r>
                    </a:p>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of Engineering</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Israel</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National University of Management (NUM)</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Cambodia</a:t>
                      </a:r>
                    </a:p>
                  </a:txBody>
                  <a:tcPr marL="7620" marR="7620" marT="7620" marB="0" anchor="ctr"/>
                </a:tc>
                <a:extLst>
                  <a:ext uri="{0D108BD9-81ED-4DB2-BD59-A6C34878D82A}">
                    <a16:rowId xmlns:a16="http://schemas.microsoft.com/office/drawing/2014/main" val="2999779206"/>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6</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Polytechnic Institute of </a:t>
                      </a:r>
                      <a:r>
                        <a:rPr lang="en-US" sz="1100" b="0" i="0" u="none" strike="noStrike" dirty="0" err="1">
                          <a:solidFill>
                            <a:srgbClr val="000000"/>
                          </a:solidFill>
                          <a:effectLst/>
                          <a:latin typeface="Arial" panose="020B0604020202020204" pitchFamily="34" charset="0"/>
                          <a:ea typeface="맑은 고딕" panose="020B0503020000020004" pitchFamily="50" charset="-127"/>
                        </a:rPr>
                        <a:t>Bragança</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Portugal</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IEDC-Bled School of Management</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Slovenia</a:t>
                      </a:r>
                    </a:p>
                  </a:txBody>
                  <a:tcPr marL="7620" marR="7620" marT="7620" marB="0" anchor="ctr"/>
                </a:tc>
                <a:extLst>
                  <a:ext uri="{0D108BD9-81ED-4DB2-BD59-A6C34878D82A}">
                    <a16:rowId xmlns:a16="http://schemas.microsoft.com/office/drawing/2014/main" val="1540547618"/>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7</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Belgorod State National Research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Russia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OP Jindal Global </a:t>
                      </a:r>
                      <a:r>
                        <a:rPr lang="en-US" sz="1100" b="0" i="0" u="none" strike="noStrike" dirty="0" err="1">
                          <a:solidFill>
                            <a:srgbClr val="000000"/>
                          </a:solidFill>
                          <a:effectLst/>
                          <a:latin typeface="Arial" panose="020B0604020202020204" pitchFamily="34" charset="0"/>
                          <a:ea typeface="맑은 고딕" panose="020B0503020000020004" pitchFamily="50" charset="-127"/>
                        </a:rPr>
                        <a:t>Univerisity</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India</a:t>
                      </a:r>
                    </a:p>
                  </a:txBody>
                  <a:tcPr marL="7620" marR="7620" marT="7620" marB="0" anchor="ctr"/>
                </a:tc>
                <a:extLst>
                  <a:ext uri="{0D108BD9-81ED-4DB2-BD59-A6C34878D82A}">
                    <a16:rowId xmlns:a16="http://schemas.microsoft.com/office/drawing/2014/main" val="2456020018"/>
                  </a:ext>
                </a:extLst>
              </a:tr>
              <a:tr h="330287">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8</a:t>
                      </a:r>
                    </a:p>
                  </a:txBody>
                  <a:tcPr marL="6350" marR="6350" marT="6350" marB="0" anchor="ctr"/>
                </a:tc>
                <a:tc>
                  <a:txBody>
                    <a:bodyPr/>
                    <a:lstStyle/>
                    <a:p>
                      <a:pPr algn="ctr"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Deggendorf</a:t>
                      </a:r>
                      <a:r>
                        <a:rPr lang="en-US" sz="1100" b="0" i="0" u="none" strike="noStrike" dirty="0">
                          <a:solidFill>
                            <a:srgbClr val="000000"/>
                          </a:solidFill>
                          <a:effectLst/>
                          <a:latin typeface="Arial" panose="020B0604020202020204" pitchFamily="34" charset="0"/>
                          <a:ea typeface="맑은 고딕" panose="020B0503020000020004" pitchFamily="50" charset="-127"/>
                        </a:rPr>
                        <a:t> Institute of Technology (DIT)</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nn-NO" sz="1100" b="0" i="0" u="none" strike="noStrike" dirty="0">
                          <a:solidFill>
                            <a:srgbClr val="000000"/>
                          </a:solidFill>
                          <a:effectLst/>
                          <a:latin typeface="Arial" panose="020B0604020202020204" pitchFamily="34" charset="0"/>
                          <a:ea typeface="맑은 고딕" panose="020B0503020000020004" pitchFamily="50" charset="-127"/>
                        </a:rPr>
                        <a:t>Telkom Institute of Technology Purwokerto </a:t>
                      </a:r>
                    </a:p>
                    <a:p>
                      <a:pPr algn="ctr" fontAlgn="b"/>
                      <a:r>
                        <a:rPr lang="nn-NO" sz="1100" b="0" i="0" u="none" strike="noStrike" dirty="0">
                          <a:solidFill>
                            <a:srgbClr val="000000"/>
                          </a:solidFill>
                          <a:effectLst/>
                          <a:latin typeface="Arial" panose="020B0604020202020204" pitchFamily="34" charset="0"/>
                          <a:ea typeface="맑은 고딕" panose="020B0503020000020004" pitchFamily="50" charset="-127"/>
                        </a:rPr>
                        <a:t>(ITTP)</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tc>
                <a:extLst>
                  <a:ext uri="{0D108BD9-81ED-4DB2-BD59-A6C34878D82A}">
                    <a16:rowId xmlns:a16="http://schemas.microsoft.com/office/drawing/2014/main" val="1271464783"/>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9</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Fatima Jinnah Women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Pakistan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Ajou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907896988"/>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10</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Telkom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Massachusetts Institute of Technology (MIT)</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1269249796"/>
                  </a:ext>
                </a:extLst>
              </a:tr>
              <a:tr h="197652">
                <a:tc>
                  <a:txBody>
                    <a:bodyPr/>
                    <a:lstStyle/>
                    <a:p>
                      <a:pPr algn="ctr" fontAlgn="b"/>
                      <a:r>
                        <a:rPr lang="en-US" altLang="ko-KR" sz="1100" b="0" i="0" u="none" strike="noStrike">
                          <a:solidFill>
                            <a:schemeClr val="tx1"/>
                          </a:solidFill>
                          <a:effectLst/>
                          <a:latin typeface="Arial" panose="020B0604020202020204" pitchFamily="34" charset="0"/>
                          <a:ea typeface="맑은 고딕" panose="020B0503020000020004" pitchFamily="50" charset="-127"/>
                          <a:cs typeface="Arial" panose="020B0604020202020204" pitchFamily="34" charset="0"/>
                        </a:rPr>
                        <a:t>11</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National Dong Hwa University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Taiwan, China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Badr University in Cairo (BUC)</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Egypt</a:t>
                      </a:r>
                    </a:p>
                  </a:txBody>
                  <a:tcPr marL="7620" marR="7620" marT="7620" marB="0" anchor="ctr"/>
                </a:tc>
                <a:extLst>
                  <a:ext uri="{0D108BD9-81ED-4DB2-BD59-A6C34878D82A}">
                    <a16:rowId xmlns:a16="http://schemas.microsoft.com/office/drawing/2014/main" val="983773140"/>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12</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The University of the South Pacific</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Fiji</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37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FEU Institute of Technology (FEU Tech)</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2681195123"/>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13</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Far Eastern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St. Paul University Philippines</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367141856"/>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14</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Incheon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Arizona State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2617524569"/>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15</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Cebu Normal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Hankuk</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 of Foreign Studies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2682485242"/>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16</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Saint-Joseph University of Beirut</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Lebanon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South Florida</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tc>
                <a:extLst>
                  <a:ext uri="{0D108BD9-81ED-4DB2-BD59-A6C34878D82A}">
                    <a16:rowId xmlns:a16="http://schemas.microsoft.com/office/drawing/2014/main" val="985317498"/>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17</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King Edward Medical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Pakistan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Ivy Tech Community College</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tc>
                <a:extLst>
                  <a:ext uri="{0D108BD9-81ED-4DB2-BD59-A6C34878D82A}">
                    <a16:rowId xmlns:a16="http://schemas.microsoft.com/office/drawing/2014/main" val="116233221"/>
                  </a:ext>
                </a:extLst>
              </a:tr>
              <a:tr h="19765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18</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Indian Institute of Technology Gandhinagar</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Temple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2409073326"/>
                  </a:ext>
                </a:extLst>
              </a:tr>
              <a:tr h="197652">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19</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Alexandria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Egypt</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American International University (AIUB)</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tc>
                <a:extLst>
                  <a:ext uri="{0D108BD9-81ED-4DB2-BD59-A6C34878D82A}">
                    <a16:rowId xmlns:a16="http://schemas.microsoft.com/office/drawing/2014/main" val="1913456612"/>
                  </a:ext>
                </a:extLst>
              </a:tr>
              <a:tr h="197652">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20</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Dalian </a:t>
                      </a:r>
                      <a:r>
                        <a:rPr lang="en-US" sz="1100" b="0" i="0" u="none" strike="noStrike" dirty="0" err="1">
                          <a:solidFill>
                            <a:srgbClr val="000000"/>
                          </a:solidFill>
                          <a:effectLst/>
                          <a:latin typeface="Arial" panose="020B0604020202020204" pitchFamily="34" charset="0"/>
                          <a:ea typeface="맑은 고딕" panose="020B0503020000020004" pitchFamily="50" charset="-127"/>
                        </a:rPr>
                        <a:t>Neusoft</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 of Information (DNUI)</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Eckerd College</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815918133"/>
                  </a:ext>
                </a:extLst>
              </a:tr>
              <a:tr h="197652">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21</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Babylon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Iraq</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LSPR Communication and Business Institute</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tc>
                <a:extLst>
                  <a:ext uri="{0D108BD9-81ED-4DB2-BD59-A6C34878D82A}">
                    <a16:rowId xmlns:a16="http://schemas.microsoft.com/office/drawing/2014/main" val="3956651695"/>
                  </a:ext>
                </a:extLst>
              </a:tr>
              <a:tr h="19765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22</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Biliran Province State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National Chi Nan University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Taiwan, China</a:t>
                      </a:r>
                    </a:p>
                  </a:txBody>
                  <a:tcPr marL="7620" marR="7620" marT="7620" marB="0" anchor="ctr"/>
                </a:tc>
                <a:extLst>
                  <a:ext uri="{0D108BD9-81ED-4DB2-BD59-A6C34878D82A}">
                    <a16:rowId xmlns:a16="http://schemas.microsoft.com/office/drawing/2014/main" val="1416586792"/>
                  </a:ext>
                </a:extLst>
              </a:tr>
              <a:tr h="19765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23</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Padua</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Italy</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Chung-Ang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116088377"/>
                  </a:ext>
                </a:extLst>
              </a:tr>
              <a:tr h="19765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24</a:t>
                      </a:r>
                    </a:p>
                  </a:txBody>
                  <a:tcPr marL="6350" marR="6350" marT="6350" marB="0" anchor="ct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Liberal Arts Bangladesh (ULAB)</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b"/>
                      <a:r>
                        <a:rPr lang="en-US" sz="1100" b="0" i="0" u="none" strike="noStrike">
                          <a:solidFill>
                            <a:srgbClr val="000000"/>
                          </a:solidFill>
                          <a:effectLst/>
                          <a:latin typeface="Arial" panose="020B0604020202020204" pitchFamily="34" charset="0"/>
                          <a:ea typeface="맑은 고딕" panose="020B0503020000020004" pitchFamily="50" charset="-127"/>
                        </a:rPr>
                        <a:t>Mariano Marcos State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3134790835"/>
                  </a:ext>
                </a:extLst>
              </a:tr>
              <a:tr h="330287">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25</a:t>
                      </a:r>
                    </a:p>
                  </a:txBody>
                  <a:tcPr marL="6350" marR="6350" marT="6350" marB="0" anchor="ctr"/>
                </a:tc>
                <a:tc>
                  <a:txBody>
                    <a:bodyPr/>
                    <a:lstStyle/>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King Mongkut’s Institute of Technology </a:t>
                      </a:r>
                    </a:p>
                    <a:p>
                      <a:pPr algn="ctr" fontAlgn="b"/>
                      <a:r>
                        <a:rPr lang="en-US" sz="1100" b="0" i="0" u="none" strike="noStrike" dirty="0">
                          <a:solidFill>
                            <a:srgbClr val="000000"/>
                          </a:solidFill>
                          <a:effectLst/>
                          <a:latin typeface="Arial" panose="020B0604020202020204" pitchFamily="34" charset="0"/>
                          <a:ea typeface="맑은 고딕" panose="020B0503020000020004" pitchFamily="50" charset="-127"/>
                        </a:rPr>
                        <a:t>Ladkrabang Business School </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Thailand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Samar State University (SSU)</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3954536064"/>
                  </a:ext>
                </a:extLst>
              </a:tr>
            </a:tbl>
          </a:graphicData>
        </a:graphic>
      </p:graphicFrame>
    </p:spTree>
    <p:extLst>
      <p:ext uri="{BB962C8B-B14F-4D97-AF65-F5344CB8AC3E}">
        <p14:creationId xmlns:p14="http://schemas.microsoft.com/office/powerpoint/2010/main" val="44900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62F6FB1-80AA-42FA-AB12-4D4FC6B8A8EA}"/>
              </a:ext>
            </a:extLst>
          </p:cNvPr>
          <p:cNvSpPr>
            <a:spLocks noGrp="1"/>
          </p:cNvSpPr>
          <p:nvPr>
            <p:ph type="title"/>
          </p:nvPr>
        </p:nvSpPr>
        <p:spPr>
          <a:xfrm>
            <a:off x="179388" y="125958"/>
            <a:ext cx="8497068" cy="566738"/>
          </a:xfrm>
        </p:spPr>
        <p:txBody>
          <a:bodyPr/>
          <a:lstStyle/>
          <a:p>
            <a:r>
              <a:rPr lang="en-US" altLang="ko-KR" b="1" dirty="0"/>
              <a:t>WURI 2022: Top 50 (</a:t>
            </a:r>
            <a:r>
              <a:rPr lang="en-US" altLang="ko-KR" b="1" dirty="0">
                <a:solidFill>
                  <a:srgbClr val="C00000"/>
                </a:solidFill>
              </a:rPr>
              <a:t>Fourth Industrial Revolution</a:t>
            </a:r>
            <a:r>
              <a:rPr lang="en-US" altLang="ko-KR" b="1" dirty="0"/>
              <a:t>)</a:t>
            </a:r>
            <a:endParaRPr lang="ko-KR" altLang="en-US" b="1" dirty="0"/>
          </a:p>
        </p:txBody>
      </p:sp>
      <p:sp>
        <p:nvSpPr>
          <p:cNvPr id="4" name="슬라이드 번호 개체 틀 3">
            <a:extLst>
              <a:ext uri="{FF2B5EF4-FFF2-40B4-BE49-F238E27FC236}">
                <a16:creationId xmlns:a16="http://schemas.microsoft.com/office/drawing/2014/main" id="{3B0EDF69-0C17-4E1F-B3C2-7DE0454C3BBC}"/>
              </a:ext>
            </a:extLst>
          </p:cNvPr>
          <p:cNvSpPr>
            <a:spLocks noGrp="1"/>
          </p:cNvSpPr>
          <p:nvPr>
            <p:ph type="sldNum" sz="quarter" idx="10"/>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7661C71A-3E6F-4615-9121-02F609A98B1D}" type="slidenum">
              <a:rPr kumimoji="1" lang="en-US" altLang="ko-KR" sz="1400" b="0" i="0" u="none" strike="noStrike" kern="1200" cap="none" spc="0" normalizeH="0" baseline="0" noProof="0" smtClean="0">
                <a:ln>
                  <a:noFill/>
                </a:ln>
                <a:solidFill>
                  <a:srgbClr val="000000"/>
                </a:solidFill>
                <a:effectLst/>
                <a:uLnTx/>
                <a:uFillTx/>
                <a:latin typeface="Arial Unicode MS" panose="020B0604020202020204" pitchFamily="50" charset="-127"/>
                <a:ea typeface="굴림"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18</a:t>
            </a:fld>
            <a:endParaRPr kumimoji="1" lang="en-US" altLang="ko-KR" sz="1400" b="0" i="0" u="none" strike="noStrike" kern="1200" cap="none" spc="0" normalizeH="0" baseline="0" noProof="0" dirty="0">
              <a:ln>
                <a:noFill/>
              </a:ln>
              <a:solidFill>
                <a:srgbClr val="000000"/>
              </a:solidFill>
              <a:effectLst/>
              <a:uLnTx/>
              <a:uFillTx/>
              <a:latin typeface="Arial Unicode MS" panose="020B0604020202020204" pitchFamily="50" charset="-127"/>
              <a:ea typeface="굴림" charset="-127"/>
              <a:cs typeface="+mn-cs"/>
            </a:endParaRPr>
          </a:p>
        </p:txBody>
      </p:sp>
      <p:graphicFrame>
        <p:nvGraphicFramePr>
          <p:cNvPr id="7" name="표 6">
            <a:extLst>
              <a:ext uri="{FF2B5EF4-FFF2-40B4-BE49-F238E27FC236}">
                <a16:creationId xmlns:a16="http://schemas.microsoft.com/office/drawing/2014/main" id="{51E5586E-8695-46DD-A40D-EA5C891A93C6}"/>
              </a:ext>
            </a:extLst>
          </p:cNvPr>
          <p:cNvGraphicFramePr>
            <a:graphicFrameLocks noGrp="1"/>
          </p:cNvGraphicFramePr>
          <p:nvPr>
            <p:extLst>
              <p:ext uri="{D42A27DB-BD31-4B8C-83A1-F6EECF244321}">
                <p14:modId xmlns:p14="http://schemas.microsoft.com/office/powerpoint/2010/main" val="469098771"/>
              </p:ext>
            </p:extLst>
          </p:nvPr>
        </p:nvGraphicFramePr>
        <p:xfrm>
          <a:off x="35272" y="836704"/>
          <a:ext cx="9073232" cy="5801598"/>
        </p:xfrm>
        <a:graphic>
          <a:graphicData uri="http://schemas.openxmlformats.org/drawingml/2006/table">
            <a:tbl>
              <a:tblPr firstRow="1" bandRow="1">
                <a:tableStyleId>{5C22544A-7EE6-4342-B048-85BDC9FD1C3A}</a:tableStyleId>
              </a:tblPr>
              <a:tblGrid>
                <a:gridCol w="576288">
                  <a:extLst>
                    <a:ext uri="{9D8B030D-6E8A-4147-A177-3AD203B41FA5}">
                      <a16:colId xmlns:a16="http://schemas.microsoft.com/office/drawing/2014/main" val="3805906834"/>
                    </a:ext>
                  </a:extLst>
                </a:gridCol>
                <a:gridCol w="3240360">
                  <a:extLst>
                    <a:ext uri="{9D8B030D-6E8A-4147-A177-3AD203B41FA5}">
                      <a16:colId xmlns:a16="http://schemas.microsoft.com/office/drawing/2014/main" val="9767041"/>
                    </a:ext>
                  </a:extLst>
                </a:gridCol>
                <a:gridCol w="936104">
                  <a:extLst>
                    <a:ext uri="{9D8B030D-6E8A-4147-A177-3AD203B41FA5}">
                      <a16:colId xmlns:a16="http://schemas.microsoft.com/office/drawing/2014/main" val="3391188632"/>
                    </a:ext>
                  </a:extLst>
                </a:gridCol>
                <a:gridCol w="504056">
                  <a:extLst>
                    <a:ext uri="{9D8B030D-6E8A-4147-A177-3AD203B41FA5}">
                      <a16:colId xmlns:a16="http://schemas.microsoft.com/office/drawing/2014/main" val="1891764204"/>
                    </a:ext>
                  </a:extLst>
                </a:gridCol>
                <a:gridCol w="2736304">
                  <a:extLst>
                    <a:ext uri="{9D8B030D-6E8A-4147-A177-3AD203B41FA5}">
                      <a16:colId xmlns:a16="http://schemas.microsoft.com/office/drawing/2014/main" val="2899222912"/>
                    </a:ext>
                  </a:extLst>
                </a:gridCol>
                <a:gridCol w="1080120">
                  <a:extLst>
                    <a:ext uri="{9D8B030D-6E8A-4147-A177-3AD203B41FA5}">
                      <a16:colId xmlns:a16="http://schemas.microsoft.com/office/drawing/2014/main" val="4256482720"/>
                    </a:ext>
                  </a:extLst>
                </a:gridCol>
              </a:tblGrid>
              <a:tr h="286642">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R w="19050" cap="flat" cmpd="sng" algn="ctr">
                      <a:solidFill>
                        <a:schemeClr val="tx2">
                          <a:lumMod val="60000"/>
                          <a:lumOff val="40000"/>
                        </a:schemeClr>
                      </a:solidFill>
                      <a:prstDash val="solid"/>
                      <a:round/>
                      <a:headEnd type="none" w="med" len="med"/>
                      <a:tailEnd type="none" w="med" len="med"/>
                    </a:lnR>
                  </a:tcPr>
                </a:tc>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extLst>
                  <a:ext uri="{0D108BD9-81ED-4DB2-BD59-A6C34878D82A}">
                    <a16:rowId xmlns:a16="http://schemas.microsoft.com/office/drawing/2014/main" val="1429283215"/>
                  </a:ext>
                </a:extLst>
              </a:tr>
              <a:tr h="336132">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Samar State University (SSU)</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Afeka</a:t>
                      </a:r>
                      <a:r>
                        <a:rPr lang="en-US" sz="1100" b="0" i="0" u="none" strike="noStrike" dirty="0">
                          <a:solidFill>
                            <a:srgbClr val="000000"/>
                          </a:solidFill>
                          <a:effectLst/>
                          <a:latin typeface="Arial" panose="020B0604020202020204" pitchFamily="34" charset="0"/>
                          <a:ea typeface="맑은 고딕" panose="020B0503020000020004" pitchFamily="50" charset="-127"/>
                        </a:rPr>
                        <a:t> – Tel-Aviv Academic College </a:t>
                      </a:r>
                    </a:p>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of Engineering</a:t>
                      </a:r>
                    </a:p>
                  </a:txBody>
                  <a:tcPr marL="7620" marR="7620" marT="7620" marB="0" anchor="ctr">
                    <a:lnT w="19050" cap="flat" cmpd="sng" algn="ctr">
                      <a:solidFill>
                        <a:schemeClr val="bg1"/>
                      </a:solidFill>
                      <a:prstDash val="solid"/>
                      <a:round/>
                      <a:headEnd type="none" w="med" len="med"/>
                      <a:tailEnd type="none" w="med" len="med"/>
                    </a:lnT>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Israel</a:t>
                      </a:r>
                    </a:p>
                  </a:txBody>
                  <a:tcPr marL="7620" marR="7620" marT="7620" marB="0" anchor="ctr"/>
                </a:tc>
                <a:extLst>
                  <a:ext uri="{0D108BD9-81ED-4DB2-BD59-A6C34878D82A}">
                    <a16:rowId xmlns:a16="http://schemas.microsoft.com/office/drawing/2014/main" val="3861040511"/>
                  </a:ext>
                </a:extLst>
              </a:tr>
              <a:tr h="17830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National University of Management (NUM)</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Cambodia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Hanbat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2778010720"/>
                  </a:ext>
                </a:extLst>
              </a:tr>
              <a:tr h="17830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Lac Hong University (LHU)</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Vietnam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Far Eastern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809012731"/>
                  </a:ext>
                </a:extLst>
              </a:tr>
              <a:tr h="336132">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Mariano Marcos State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29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Huazhong University of Science </a:t>
                      </a:r>
                    </a:p>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and Technology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tc>
                <a:extLst>
                  <a:ext uri="{0D108BD9-81ED-4DB2-BD59-A6C34878D82A}">
                    <a16:rowId xmlns:a16="http://schemas.microsoft.com/office/drawing/2014/main" val="2341304388"/>
                  </a:ext>
                </a:extLst>
              </a:tr>
              <a:tr h="17830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5</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Dalian Neusoft University of Information (DNUI)</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University of Pennsylvania</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2999779206"/>
                  </a:ext>
                </a:extLst>
              </a:tr>
              <a:tr h="17830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6</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University for Business and Technology - UBT</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Kosovo</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Imperial College London</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tc>
                <a:extLst>
                  <a:ext uri="{0D108BD9-81ED-4DB2-BD59-A6C34878D82A}">
                    <a16:rowId xmlns:a16="http://schemas.microsoft.com/office/drawing/2014/main" val="1540547618"/>
                  </a:ext>
                </a:extLst>
              </a:tr>
              <a:tr h="17830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7</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Kookmin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University of Split</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Croatia</a:t>
                      </a:r>
                    </a:p>
                  </a:txBody>
                  <a:tcPr marL="7620" marR="7620" marT="7620" marB="0" anchor="ctr"/>
                </a:tc>
                <a:extLst>
                  <a:ext uri="{0D108BD9-81ED-4DB2-BD59-A6C34878D82A}">
                    <a16:rowId xmlns:a16="http://schemas.microsoft.com/office/drawing/2014/main" val="2456020018"/>
                  </a:ext>
                </a:extLst>
              </a:tr>
              <a:tr h="17830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8</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IU International University of Applied Sciences</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Tashkent State University of Law</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Uzbekistan</a:t>
                      </a:r>
                    </a:p>
                  </a:txBody>
                  <a:tcPr marL="7620" marR="7620" marT="7620" marB="0" anchor="ctr"/>
                </a:tc>
                <a:extLst>
                  <a:ext uri="{0D108BD9-81ED-4DB2-BD59-A6C34878D82A}">
                    <a16:rowId xmlns:a16="http://schemas.microsoft.com/office/drawing/2014/main" val="1271464783"/>
                  </a:ext>
                </a:extLst>
              </a:tr>
              <a:tr h="17830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9</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Chungbuk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Esade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Spain</a:t>
                      </a:r>
                    </a:p>
                  </a:txBody>
                  <a:tcPr marL="7620" marR="7620" marT="7620" marB="0" anchor="ctr"/>
                </a:tc>
                <a:extLst>
                  <a:ext uri="{0D108BD9-81ED-4DB2-BD59-A6C34878D82A}">
                    <a16:rowId xmlns:a16="http://schemas.microsoft.com/office/drawing/2014/main" val="907896988"/>
                  </a:ext>
                </a:extLst>
              </a:tr>
              <a:tr h="17830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10</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Badr University in Cairo (BUC)</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Egypt</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University of Washington</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1269249796"/>
                  </a:ext>
                </a:extLst>
              </a:tr>
              <a:tr h="336132">
                <a:tc>
                  <a:txBody>
                    <a:bodyPr/>
                    <a:lstStyle/>
                    <a:p>
                      <a:pPr algn="ctr" fontAlgn="b"/>
                      <a:r>
                        <a:rPr lang="en-US" altLang="ko-KR" sz="1100" b="0" i="0" u="none" strike="noStrike">
                          <a:solidFill>
                            <a:schemeClr val="tx1"/>
                          </a:solidFill>
                          <a:effectLst/>
                          <a:latin typeface="Arial" panose="020B0604020202020204" pitchFamily="34" charset="0"/>
                          <a:ea typeface="맑은 고딕" panose="020B0503020000020004" pitchFamily="50" charset="-127"/>
                          <a:cs typeface="Arial" panose="020B0604020202020204" pitchFamily="34" charset="0"/>
                        </a:rPr>
                        <a:t>11</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Seoul School of Integrated Sciences </a:t>
                      </a:r>
                    </a:p>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and Technologies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Universidad </a:t>
                      </a:r>
                      <a:r>
                        <a:rPr lang="en-US" sz="1100" b="0" i="0" u="none" strike="noStrike" dirty="0" err="1">
                          <a:solidFill>
                            <a:srgbClr val="000000"/>
                          </a:solidFill>
                          <a:effectLst/>
                          <a:latin typeface="Arial" panose="020B0604020202020204" pitchFamily="34" charset="0"/>
                          <a:ea typeface="맑은 고딕" panose="020B0503020000020004" pitchFamily="50" charset="-127"/>
                        </a:rPr>
                        <a:t>Externado</a:t>
                      </a:r>
                      <a:r>
                        <a:rPr lang="en-US" sz="1100" b="0" i="0" u="none" strike="noStrike" dirty="0">
                          <a:solidFill>
                            <a:srgbClr val="000000"/>
                          </a:solidFill>
                          <a:effectLst/>
                          <a:latin typeface="Arial" panose="020B0604020202020204" pitchFamily="34" charset="0"/>
                          <a:ea typeface="맑은 고딕" panose="020B0503020000020004" pitchFamily="50" charset="-127"/>
                        </a:rPr>
                        <a:t> de Colombia</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Colombia</a:t>
                      </a:r>
                    </a:p>
                  </a:txBody>
                  <a:tcPr marL="7620" marR="7620" marT="7620" marB="0" anchor="ctr"/>
                </a:tc>
                <a:extLst>
                  <a:ext uri="{0D108BD9-81ED-4DB2-BD59-A6C34878D82A}">
                    <a16:rowId xmlns:a16="http://schemas.microsoft.com/office/drawing/2014/main" val="983773140"/>
                  </a:ext>
                </a:extLst>
              </a:tr>
              <a:tr h="33613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12</a:t>
                      </a:r>
                    </a:p>
                  </a:txBody>
                  <a:tcPr marL="6350" marR="6350" marT="635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lang="nn-NO" altLang="ko-KR" sz="1100" b="0" i="0" u="none" strike="noStrike" dirty="0">
                          <a:solidFill>
                            <a:srgbClr val="000000"/>
                          </a:solidFill>
                          <a:effectLst/>
                          <a:latin typeface="Arial" panose="020B0604020202020204" pitchFamily="34" charset="0"/>
                          <a:ea typeface="+mn-ea"/>
                        </a:rPr>
                        <a:t>Telkom Institute of Technology Purwokerto </a:t>
                      </a:r>
                    </a:p>
                    <a:p>
                      <a:pPr algn="ctr" fontAlgn="ctr"/>
                      <a:r>
                        <a:rPr lang="nn-NO" sz="1100" b="0" i="0" u="none" strike="noStrike" dirty="0">
                          <a:solidFill>
                            <a:srgbClr val="000000"/>
                          </a:solidFill>
                          <a:effectLst/>
                          <a:latin typeface="Arial" panose="020B0604020202020204" pitchFamily="34" charset="0"/>
                          <a:ea typeface="맑은 고딕" panose="020B0503020000020004" pitchFamily="50" charset="-127"/>
                        </a:rPr>
                        <a:t>(ITTP)</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37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Uttaranchal University, Dehradun</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India</a:t>
                      </a:r>
                    </a:p>
                  </a:txBody>
                  <a:tcPr marL="7620" marR="7620" marT="7620" marB="0" anchor="ctr"/>
                </a:tc>
                <a:extLst>
                  <a:ext uri="{0D108BD9-81ED-4DB2-BD59-A6C34878D82A}">
                    <a16:rowId xmlns:a16="http://schemas.microsoft.com/office/drawing/2014/main" val="2681195123"/>
                  </a:ext>
                </a:extLst>
              </a:tr>
              <a:tr h="17830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13</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American International University (AIUB)</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National University of Uzbekistan</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Uzbekistan</a:t>
                      </a:r>
                    </a:p>
                  </a:txBody>
                  <a:tcPr marL="7620" marR="7620" marT="7620" marB="0" anchor="ctr"/>
                </a:tc>
                <a:extLst>
                  <a:ext uri="{0D108BD9-81ED-4DB2-BD59-A6C34878D82A}">
                    <a16:rowId xmlns:a16="http://schemas.microsoft.com/office/drawing/2014/main" val="367141856"/>
                  </a:ext>
                </a:extLst>
              </a:tr>
              <a:tr h="333543">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14</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Florida Gulf Coast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Lyceum of the Philippines University Cavite</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2617524569"/>
                  </a:ext>
                </a:extLst>
              </a:tr>
              <a:tr h="17830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15</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Liberal Arts Bangladesh (ULAB)</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Wyoming</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2682485242"/>
                  </a:ext>
                </a:extLst>
              </a:tr>
              <a:tr h="17830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16</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Seoul Institute of the Arts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World University of Bangladesh (WUB)</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tc>
                <a:extLst>
                  <a:ext uri="{0D108BD9-81ED-4DB2-BD59-A6C34878D82A}">
                    <a16:rowId xmlns:a16="http://schemas.microsoft.com/office/drawing/2014/main" val="985317498"/>
                  </a:ext>
                </a:extLst>
              </a:tr>
              <a:tr h="336132">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17</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Lovely Professional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India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Bucharest University of Economic Studies </a:t>
                      </a:r>
                    </a:p>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(BUES)</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Romania</a:t>
                      </a:r>
                    </a:p>
                  </a:txBody>
                  <a:tcPr marL="7620" marR="7620" marT="7620" marB="0" anchor="ctr"/>
                </a:tc>
                <a:extLst>
                  <a:ext uri="{0D108BD9-81ED-4DB2-BD59-A6C34878D82A}">
                    <a16:rowId xmlns:a16="http://schemas.microsoft.com/office/drawing/2014/main" val="116233221"/>
                  </a:ext>
                </a:extLst>
              </a:tr>
              <a:tr h="17830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18</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Incheon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a:t>
                      </a:r>
                      <a:r>
                        <a:rPr lang="en-US" sz="1100" b="0" i="0" u="none" strike="noStrike" dirty="0" err="1">
                          <a:solidFill>
                            <a:srgbClr val="000000"/>
                          </a:solidFill>
                          <a:effectLst/>
                          <a:latin typeface="Arial" panose="020B0604020202020204" pitchFamily="34" charset="0"/>
                          <a:ea typeface="맑은 고딕" panose="020B0503020000020004" pitchFamily="50" charset="-127"/>
                        </a:rPr>
                        <a:t>Amikom</a:t>
                      </a:r>
                      <a:r>
                        <a:rPr lang="en-US" sz="1100" b="0" i="0" u="none" strike="noStrike" dirty="0">
                          <a:solidFill>
                            <a:srgbClr val="000000"/>
                          </a:solidFill>
                          <a:effectLst/>
                          <a:latin typeface="Arial" panose="020B0604020202020204" pitchFamily="34" charset="0"/>
                          <a:ea typeface="맑은 고딕" panose="020B0503020000020004" pitchFamily="50" charset="-127"/>
                        </a:rPr>
                        <a:t> Yogyakarta</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tc>
                <a:extLst>
                  <a:ext uri="{0D108BD9-81ED-4DB2-BD59-A6C34878D82A}">
                    <a16:rowId xmlns:a16="http://schemas.microsoft.com/office/drawing/2014/main" val="2409073326"/>
                  </a:ext>
                </a:extLst>
              </a:tr>
              <a:tr h="17830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19</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FEU Institute of Technology (FEU Tech)</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Canadian University of Bangladesh</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tc>
                <a:extLst>
                  <a:ext uri="{0D108BD9-81ED-4DB2-BD59-A6C34878D82A}">
                    <a16:rowId xmlns:a16="http://schemas.microsoft.com/office/drawing/2014/main" val="1913456612"/>
                  </a:ext>
                </a:extLst>
              </a:tr>
              <a:tr h="17830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20</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St. Paul University Philippines</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Zhejiang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tc>
                <a:extLst>
                  <a:ext uri="{0D108BD9-81ED-4DB2-BD59-A6C34878D82A}">
                    <a16:rowId xmlns:a16="http://schemas.microsoft.com/office/drawing/2014/main" val="815918133"/>
                  </a:ext>
                </a:extLst>
              </a:tr>
              <a:tr h="17830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21</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Harvard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Tarlac Agricultural University (TAU)</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3956651695"/>
                  </a:ext>
                </a:extLst>
              </a:tr>
              <a:tr h="17830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22</a:t>
                      </a:r>
                    </a:p>
                  </a:txBody>
                  <a:tcPr marL="6350" marR="6350" marT="6350" marB="0" anchor="ct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Tra</a:t>
                      </a:r>
                      <a:r>
                        <a:rPr lang="en-US" sz="1100" b="0" i="0" u="none" strike="noStrike" dirty="0">
                          <a:solidFill>
                            <a:srgbClr val="000000"/>
                          </a:solidFill>
                          <a:effectLst/>
                          <a:latin typeface="Arial" panose="020B0604020202020204" pitchFamily="34" charset="0"/>
                          <a:ea typeface="맑은 고딕" panose="020B0503020000020004" pitchFamily="50" charset="-127"/>
                        </a:rPr>
                        <a:t> Vinh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Vietnam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Hankuk University of Foreign Studies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1416586792"/>
                  </a:ext>
                </a:extLst>
              </a:tr>
              <a:tr h="17830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23</a:t>
                      </a:r>
                    </a:p>
                  </a:txBody>
                  <a:tcPr marL="6350" marR="6350" marT="635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Telkom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GISMA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tc>
                <a:extLst>
                  <a:ext uri="{0D108BD9-81ED-4DB2-BD59-A6C34878D82A}">
                    <a16:rowId xmlns:a16="http://schemas.microsoft.com/office/drawing/2014/main" val="116088377"/>
                  </a:ext>
                </a:extLst>
              </a:tr>
              <a:tr h="17830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24</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National Chi Nan University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Taiwan, China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Oxford University</a:t>
                      </a:r>
                    </a:p>
                  </a:txBody>
                  <a:tcPr marL="7620" marR="7620" marT="7620" marB="0" anchor="ct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tc>
                <a:extLst>
                  <a:ext uri="{0D108BD9-81ED-4DB2-BD59-A6C34878D82A}">
                    <a16:rowId xmlns:a16="http://schemas.microsoft.com/office/drawing/2014/main" val="3134790835"/>
                  </a:ext>
                </a:extLst>
              </a:tr>
              <a:tr h="17830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25</a:t>
                      </a:r>
                    </a:p>
                  </a:txBody>
                  <a:tcPr marL="6350" marR="6350" marT="635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Fatima Jinnah Women University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Pakistan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Savonia</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a:t>
                      </a:r>
                    </a:p>
                  </a:txBody>
                  <a:tcPr marL="7620" marR="7620" marT="7620" marB="0" anchor="ct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Finland</a:t>
                      </a:r>
                    </a:p>
                  </a:txBody>
                  <a:tcPr marL="7620" marR="7620" marT="7620" marB="0" anchor="ctr"/>
                </a:tc>
                <a:extLst>
                  <a:ext uri="{0D108BD9-81ED-4DB2-BD59-A6C34878D82A}">
                    <a16:rowId xmlns:a16="http://schemas.microsoft.com/office/drawing/2014/main" val="3954536064"/>
                  </a:ext>
                </a:extLst>
              </a:tr>
            </a:tbl>
          </a:graphicData>
        </a:graphic>
      </p:graphicFrame>
    </p:spTree>
    <p:extLst>
      <p:ext uri="{BB962C8B-B14F-4D97-AF65-F5344CB8AC3E}">
        <p14:creationId xmlns:p14="http://schemas.microsoft.com/office/powerpoint/2010/main" val="2784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E9A0099-5556-4BF7-8FAC-B31EECD5B3EF}"/>
              </a:ext>
            </a:extLst>
          </p:cNvPr>
          <p:cNvSpPr>
            <a:spLocks noGrp="1"/>
          </p:cNvSpPr>
          <p:nvPr>
            <p:ph type="title"/>
          </p:nvPr>
        </p:nvSpPr>
        <p:spPr>
          <a:xfrm>
            <a:off x="1835696" y="2371185"/>
            <a:ext cx="5472608" cy="2115629"/>
          </a:xfrm>
        </p:spPr>
        <p:txBody>
          <a:bodyPr/>
          <a:lstStyle/>
          <a:p>
            <a:pPr>
              <a:lnSpc>
                <a:spcPct val="150000"/>
              </a:lnSpc>
            </a:pPr>
            <a:r>
              <a:rPr lang="en-US" altLang="ko-KR" sz="5400" dirty="0">
                <a:solidFill>
                  <a:srgbClr val="0070C0"/>
                </a:solidFill>
                <a:latin typeface="Arial" panose="020B0604020202020204" pitchFamily="34" charset="0"/>
                <a:cs typeface="Arial" panose="020B0604020202020204" pitchFamily="34" charset="0"/>
              </a:rPr>
              <a:t>Global Top 100</a:t>
            </a:r>
            <a:br>
              <a:rPr lang="en-US" altLang="ko-KR" sz="5400" dirty="0">
                <a:solidFill>
                  <a:srgbClr val="0070C0"/>
                </a:solidFill>
                <a:latin typeface="Arial" panose="020B0604020202020204" pitchFamily="34" charset="0"/>
                <a:cs typeface="Arial" panose="020B0604020202020204" pitchFamily="34" charset="0"/>
              </a:rPr>
            </a:br>
            <a:r>
              <a:rPr lang="en-US" altLang="ko-KR" sz="3600" dirty="0">
                <a:latin typeface="Arial" panose="020B0604020202020204" pitchFamily="34" charset="0"/>
                <a:cs typeface="Arial" panose="020B0604020202020204" pitchFamily="34" charset="0"/>
              </a:rPr>
              <a:t>Innovative Universities</a:t>
            </a:r>
            <a:endParaRPr lang="ko-KR" altLang="en-US" sz="3600" dirty="0">
              <a:latin typeface="Arial" panose="020B0604020202020204" pitchFamily="34" charset="0"/>
              <a:cs typeface="Arial" panose="020B0604020202020204" pitchFamily="34" charset="0"/>
            </a:endParaRPr>
          </a:p>
        </p:txBody>
      </p:sp>
      <p:sp>
        <p:nvSpPr>
          <p:cNvPr id="6" name="슬라이드 번호 개체 틀 2">
            <a:extLst>
              <a:ext uri="{FF2B5EF4-FFF2-40B4-BE49-F238E27FC236}">
                <a16:creationId xmlns:a16="http://schemas.microsoft.com/office/drawing/2014/main" id="{1F604593-24B0-4B43-A2F7-55046308126F}"/>
              </a:ext>
            </a:extLst>
          </p:cNvPr>
          <p:cNvSpPr txBox="1">
            <a:spLocks/>
          </p:cNvSpPr>
          <p:nvPr/>
        </p:nvSpPr>
        <p:spPr>
          <a:xfrm>
            <a:off x="8507588" y="6500634"/>
            <a:ext cx="614363" cy="319087"/>
          </a:xfrm>
          <a:prstGeom prst="rect">
            <a:avLst/>
          </a:prstGeom>
        </p:spPr>
        <p:txBody>
          <a:bodyPr/>
          <a:lstStyle>
            <a:defPPr>
              <a:defRPr lang="en-US"/>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lgn="ctr">
              <a:defRPr/>
            </a:pPr>
            <a:fld id="{7661C71A-3E6F-4615-9121-02F609A98B1D}" type="slidenum">
              <a:rPr lang="en-US" altLang="ko-KR" sz="1400" smtClean="0">
                <a:solidFill>
                  <a:srgbClr val="000000"/>
                </a:solidFill>
                <a:latin typeface="맑은 고딕"/>
              </a:rPr>
              <a:pPr algn="ctr">
                <a:defRPr/>
              </a:pPr>
              <a:t>19</a:t>
            </a:fld>
            <a:endParaRPr lang="en-US" altLang="ko-KR" sz="1400" dirty="0">
              <a:solidFill>
                <a:srgbClr val="000000"/>
              </a:solidFill>
              <a:latin typeface="맑은 고딕"/>
            </a:endParaRPr>
          </a:p>
        </p:txBody>
      </p:sp>
      <p:cxnSp>
        <p:nvCxnSpPr>
          <p:cNvPr id="4" name="직선 연결선 3">
            <a:extLst>
              <a:ext uri="{FF2B5EF4-FFF2-40B4-BE49-F238E27FC236}">
                <a16:creationId xmlns:a16="http://schemas.microsoft.com/office/drawing/2014/main" id="{1576729F-6C4A-1BEF-2BE3-A94913C5FDAF}"/>
              </a:ext>
            </a:extLst>
          </p:cNvPr>
          <p:cNvCxnSpPr>
            <a:cxnSpLocks/>
          </p:cNvCxnSpPr>
          <p:nvPr/>
        </p:nvCxnSpPr>
        <p:spPr>
          <a:xfrm>
            <a:off x="1891883" y="3645024"/>
            <a:ext cx="4984373"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39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a:prstGeom prst="rect">
            <a:avLst/>
          </a:prstGeom>
        </p:spPr>
        <p:txBody>
          <a:bodyPr/>
          <a:lstStyle/>
          <a:p>
            <a:r>
              <a:rPr lang="en-US" altLang="ko-KR" b="1" dirty="0">
                <a:solidFill>
                  <a:schemeClr val="tx1"/>
                </a:solidFill>
                <a:latin typeface="Arial" panose="020B0604020202020204" pitchFamily="34" charset="0"/>
                <a:cs typeface="Arial" panose="020B0604020202020204" pitchFamily="34" charset="0"/>
              </a:rPr>
              <a:t>Table of Contents</a:t>
            </a:r>
            <a:endParaRPr lang="ko-KR" altLang="en-US" b="1" dirty="0">
              <a:solidFill>
                <a:schemeClr val="tx1"/>
              </a:solidFill>
              <a:latin typeface="Arial" panose="020B0604020202020204" pitchFamily="34" charset="0"/>
              <a:cs typeface="Arial" panose="020B0604020202020204" pitchFamily="34" charset="0"/>
            </a:endParaRPr>
          </a:p>
        </p:txBody>
      </p:sp>
      <p:sp>
        <p:nvSpPr>
          <p:cNvPr id="2" name="슬라이드 번호 개체 틀 1"/>
          <p:cNvSpPr>
            <a:spLocks noGrp="1"/>
          </p:cNvSpPr>
          <p:nvPr>
            <p:ph type="sldNum" sz="quarter" idx="10"/>
          </p:nvPr>
        </p:nvSpPr>
        <p:spPr/>
        <p:txBody>
          <a:bodyPr/>
          <a:lstStyle/>
          <a:p>
            <a:pPr>
              <a:defRPr/>
            </a:pPr>
            <a:fld id="{7661C71A-3E6F-4615-9121-02F609A98B1D}" type="slidenum">
              <a:rPr lang="en-US" altLang="ko-KR" smtClean="0">
                <a:solidFill>
                  <a:srgbClr val="000000"/>
                </a:solidFill>
                <a:latin typeface="Arial" panose="020B0604020202020204" pitchFamily="34" charset="0"/>
                <a:cs typeface="Arial" panose="020B0604020202020204" pitchFamily="34" charset="0"/>
              </a:rPr>
              <a:pPr>
                <a:defRPr/>
              </a:pPr>
              <a:t>2</a:t>
            </a:fld>
            <a:endParaRPr lang="en-US" altLang="ko-KR">
              <a:solidFill>
                <a:srgbClr val="000000"/>
              </a:solidFill>
              <a:latin typeface="Arial" panose="020B0604020202020204" pitchFamily="34" charset="0"/>
              <a:cs typeface="Arial" panose="020B0604020202020204" pitchFamily="34" charset="0"/>
            </a:endParaRPr>
          </a:p>
        </p:txBody>
      </p:sp>
      <p:sp>
        <p:nvSpPr>
          <p:cNvPr id="10" name="내용 개체 틀 5"/>
          <p:cNvSpPr txBox="1">
            <a:spLocks/>
          </p:cNvSpPr>
          <p:nvPr/>
        </p:nvSpPr>
        <p:spPr bwMode="auto">
          <a:xfrm>
            <a:off x="1571351" y="3933056"/>
            <a:ext cx="6120678" cy="720000"/>
          </a:xfrm>
          <a:prstGeom prst="rect">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rPr>
              <a:t>Cases and Implications</a:t>
            </a:r>
            <a:endParaRPr kumimoji="1" lang="en-US" altLang="ko-KR" sz="1800" b="0"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
        <p:nvSpPr>
          <p:cNvPr id="13" name="내용 개체 틀 5"/>
          <p:cNvSpPr txBox="1">
            <a:spLocks/>
          </p:cNvSpPr>
          <p:nvPr/>
        </p:nvSpPr>
        <p:spPr bwMode="auto">
          <a:xfrm>
            <a:off x="1571351" y="2781008"/>
            <a:ext cx="6120678" cy="720000"/>
          </a:xfrm>
          <a:prstGeom prst="rect">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rPr>
              <a:t>The Rankings of Innovative Universities</a:t>
            </a:r>
            <a:endParaRPr lang="en-US" altLang="ko-KR" sz="1800" dirty="0">
              <a:solidFill>
                <a:prstClr val="black"/>
              </a:solidFill>
              <a:latin typeface="Arial" panose="020B0604020202020204" pitchFamily="34" charset="0"/>
              <a:ea typeface="Arial Unicode MS" panose="020B0604020202020204" pitchFamily="50" charset="-127"/>
              <a:cs typeface="Arial" panose="020B0604020202020204" pitchFamily="34" charset="0"/>
            </a:endParaRPr>
          </a:p>
        </p:txBody>
      </p:sp>
      <p:sp>
        <p:nvSpPr>
          <p:cNvPr id="18" name="내용 개체 틀 5"/>
          <p:cNvSpPr txBox="1">
            <a:spLocks/>
          </p:cNvSpPr>
          <p:nvPr/>
        </p:nvSpPr>
        <p:spPr bwMode="auto">
          <a:xfrm>
            <a:off x="1571350" y="1617818"/>
            <a:ext cx="6120679" cy="720000"/>
          </a:xfrm>
          <a:prstGeom prst="rect">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rPr>
              <a:t>The New Ranking: Importance and Methodology </a:t>
            </a:r>
            <a:endParaRPr kumimoji="1" lang="en-US" altLang="ko-KR" sz="1800" b="0"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
        <p:nvSpPr>
          <p:cNvPr id="8" name="내용 개체 틀 5">
            <a:extLst>
              <a:ext uri="{FF2B5EF4-FFF2-40B4-BE49-F238E27FC236}">
                <a16:creationId xmlns:a16="http://schemas.microsoft.com/office/drawing/2014/main" id="{D6F2E18E-6826-4B48-9998-DC78E9886AE9}"/>
              </a:ext>
            </a:extLst>
          </p:cNvPr>
          <p:cNvSpPr txBox="1">
            <a:spLocks/>
          </p:cNvSpPr>
          <p:nvPr/>
        </p:nvSpPr>
        <p:spPr bwMode="auto">
          <a:xfrm>
            <a:off x="1585946" y="5106256"/>
            <a:ext cx="6120678" cy="720000"/>
          </a:xfrm>
          <a:prstGeom prst="rect">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rPr>
              <a:t>Conclusion</a:t>
            </a:r>
            <a:endParaRPr kumimoji="1" lang="en-US" altLang="ko-KR" sz="1800" b="0"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Tree>
    <p:extLst>
      <p:ext uri="{BB962C8B-B14F-4D97-AF65-F5344CB8AC3E}">
        <p14:creationId xmlns:p14="http://schemas.microsoft.com/office/powerpoint/2010/main" val="2262769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표 4">
            <a:extLst>
              <a:ext uri="{FF2B5EF4-FFF2-40B4-BE49-F238E27FC236}">
                <a16:creationId xmlns:a16="http://schemas.microsoft.com/office/drawing/2014/main" id="{51E722FD-E199-4C5D-97C8-F3A076EA5358}"/>
              </a:ext>
            </a:extLst>
          </p:cNvPr>
          <p:cNvGraphicFramePr>
            <a:graphicFrameLocks noGrp="1"/>
          </p:cNvGraphicFramePr>
          <p:nvPr>
            <p:extLst>
              <p:ext uri="{D42A27DB-BD31-4B8C-83A1-F6EECF244321}">
                <p14:modId xmlns:p14="http://schemas.microsoft.com/office/powerpoint/2010/main" val="2838602135"/>
              </p:ext>
            </p:extLst>
          </p:nvPr>
        </p:nvGraphicFramePr>
        <p:xfrm>
          <a:off x="22049" y="862655"/>
          <a:ext cx="9099902" cy="5659584"/>
        </p:xfrm>
        <a:graphic>
          <a:graphicData uri="http://schemas.openxmlformats.org/drawingml/2006/table">
            <a:tbl>
              <a:tblPr firstRow="1" bandRow="1">
                <a:tableStyleId>{5C22544A-7EE6-4342-B048-85BDC9FD1C3A}</a:tableStyleId>
              </a:tblPr>
              <a:tblGrid>
                <a:gridCol w="589511">
                  <a:extLst>
                    <a:ext uri="{9D8B030D-6E8A-4147-A177-3AD203B41FA5}">
                      <a16:colId xmlns:a16="http://schemas.microsoft.com/office/drawing/2014/main" val="3805906834"/>
                    </a:ext>
                  </a:extLst>
                </a:gridCol>
                <a:gridCol w="2808312">
                  <a:extLst>
                    <a:ext uri="{9D8B030D-6E8A-4147-A177-3AD203B41FA5}">
                      <a16:colId xmlns:a16="http://schemas.microsoft.com/office/drawing/2014/main" val="9767041"/>
                    </a:ext>
                  </a:extLst>
                </a:gridCol>
                <a:gridCol w="1080120">
                  <a:extLst>
                    <a:ext uri="{9D8B030D-6E8A-4147-A177-3AD203B41FA5}">
                      <a16:colId xmlns:a16="http://schemas.microsoft.com/office/drawing/2014/main" val="3391188632"/>
                    </a:ext>
                  </a:extLst>
                </a:gridCol>
                <a:gridCol w="576064">
                  <a:extLst>
                    <a:ext uri="{9D8B030D-6E8A-4147-A177-3AD203B41FA5}">
                      <a16:colId xmlns:a16="http://schemas.microsoft.com/office/drawing/2014/main" val="1891764204"/>
                    </a:ext>
                  </a:extLst>
                </a:gridCol>
                <a:gridCol w="3024336">
                  <a:extLst>
                    <a:ext uri="{9D8B030D-6E8A-4147-A177-3AD203B41FA5}">
                      <a16:colId xmlns:a16="http://schemas.microsoft.com/office/drawing/2014/main" val="2899222912"/>
                    </a:ext>
                  </a:extLst>
                </a:gridCol>
                <a:gridCol w="1021559">
                  <a:extLst>
                    <a:ext uri="{9D8B030D-6E8A-4147-A177-3AD203B41FA5}">
                      <a16:colId xmlns:a16="http://schemas.microsoft.com/office/drawing/2014/main" val="4256482720"/>
                    </a:ext>
                  </a:extLst>
                </a:gridCol>
              </a:tblGrid>
              <a:tr h="372909">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R w="19050" cap="flat" cmpd="sng" algn="ctr">
                      <a:solidFill>
                        <a:schemeClr val="tx2">
                          <a:lumMod val="60000"/>
                          <a:lumOff val="40000"/>
                        </a:schemeClr>
                      </a:solidFill>
                      <a:prstDash val="solid"/>
                      <a:round/>
                      <a:headEnd type="none" w="med" len="med"/>
                      <a:tailEnd type="none" w="med" len="med"/>
                    </a:lnR>
                  </a:tcPr>
                </a:tc>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extLst>
                  <a:ext uri="{0D108BD9-81ED-4DB2-BD59-A6C34878D82A}">
                    <a16:rowId xmlns:a16="http://schemas.microsoft.com/office/drawing/2014/main" val="1429283215"/>
                  </a:ext>
                </a:extLst>
              </a:tr>
              <a:tr h="20899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Minerva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Chicago</a:t>
                      </a:r>
                    </a:p>
                  </a:txBody>
                  <a:tcPr marL="7620" marR="7620" marT="7620" marB="0" anchor="ctr">
                    <a:lnT w="19050" cap="flat" cmpd="sng" algn="ctr">
                      <a:solidFill>
                        <a:schemeClr val="bg1"/>
                      </a:solidFill>
                      <a:prstDash val="solid"/>
                      <a:round/>
                      <a:headEnd type="none" w="med" len="med"/>
                      <a:tailEnd type="none" w="med" len="med"/>
                    </a:lnT>
                  </a:tcP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tc>
                <a:extLst>
                  <a:ext uri="{0D108BD9-81ED-4DB2-BD59-A6C34878D82A}">
                    <a16:rowId xmlns:a16="http://schemas.microsoft.com/office/drawing/2014/main" val="3861040511"/>
                  </a:ext>
                </a:extLst>
              </a:tr>
              <a:tr h="208995">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Arizona State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Columbia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tc>
                <a:extLst>
                  <a:ext uri="{0D108BD9-81ED-4DB2-BD59-A6C34878D82A}">
                    <a16:rowId xmlns:a16="http://schemas.microsoft.com/office/drawing/2014/main" val="2778010720"/>
                  </a:ext>
                </a:extLst>
              </a:tr>
              <a:tr h="20899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Massachusetts Institute of Technology (MIT)</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Singularity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tc>
                <a:extLst>
                  <a:ext uri="{0D108BD9-81ED-4DB2-BD59-A6C34878D82A}">
                    <a16:rowId xmlns:a16="http://schemas.microsoft.com/office/drawing/2014/main" val="809012731"/>
                  </a:ext>
                </a:extLst>
              </a:tr>
              <a:tr h="20899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Stanford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29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Northern Arizona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tc>
                <a:extLst>
                  <a:ext uri="{0D108BD9-81ED-4DB2-BD59-A6C34878D82A}">
                    <a16:rowId xmlns:a16="http://schemas.microsoft.com/office/drawing/2014/main" val="2341304388"/>
                  </a:ext>
                </a:extLst>
              </a:tr>
              <a:tr h="208995">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5</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Pennsylvania</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Florida State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tc>
                <a:extLst>
                  <a:ext uri="{0D108BD9-81ED-4DB2-BD59-A6C34878D82A}">
                    <a16:rowId xmlns:a16="http://schemas.microsoft.com/office/drawing/2014/main" val="2999779206"/>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6</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Hanze University of Applied Sciences</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Netherlands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Peking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tc>
                <a:extLst>
                  <a:ext uri="{0D108BD9-81ED-4DB2-BD59-A6C34878D82A}">
                    <a16:rowId xmlns:a16="http://schemas.microsoft.com/office/drawing/2014/main" val="1540547618"/>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7</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Aalto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Finland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32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Twente</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Netherlands</a:t>
                      </a:r>
                    </a:p>
                  </a:txBody>
                  <a:tcPr marL="7620" marR="7620" marT="7620" marB="0" anchor="ctr"/>
                </a:tc>
                <a:extLst>
                  <a:ext uri="{0D108BD9-81ED-4DB2-BD59-A6C34878D82A}">
                    <a16:rowId xmlns:a16="http://schemas.microsoft.com/office/drawing/2014/main" val="2456020018"/>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8</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Ecole 42</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France</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Franklin University Switzerland</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Switzerland</a:t>
                      </a:r>
                    </a:p>
                  </a:txBody>
                  <a:tcPr marL="7620" marR="7620" marT="7620" marB="0" anchor="ctr"/>
                </a:tc>
                <a:extLst>
                  <a:ext uri="{0D108BD9-81ED-4DB2-BD59-A6C34878D82A}">
                    <a16:rowId xmlns:a16="http://schemas.microsoft.com/office/drawing/2014/main" val="1271464783"/>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9</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California Institute of Technology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Cheung Kong Graduate School of Business </a:t>
                      </a:r>
                    </a:p>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(CKGSB)</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tc>
                <a:extLst>
                  <a:ext uri="{0D108BD9-81ED-4DB2-BD59-A6C34878D82A}">
                    <a16:rowId xmlns:a16="http://schemas.microsoft.com/office/drawing/2014/main" val="907896988"/>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10</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Harvard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Ohio State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1269249796"/>
                  </a:ext>
                </a:extLst>
              </a:tr>
              <a:tr h="205200">
                <a:tc>
                  <a:txBody>
                    <a:bodyPr/>
                    <a:lstStyle/>
                    <a:p>
                      <a:pPr algn="ctr" fontAlgn="b"/>
                      <a:r>
                        <a:rPr lang="en-US" altLang="ko-KR" sz="1100" b="0" i="0" u="none" strike="noStrike">
                          <a:solidFill>
                            <a:schemeClr val="tx1"/>
                          </a:solidFill>
                          <a:effectLst/>
                          <a:latin typeface="Arial" panose="020B0604020202020204" pitchFamily="34" charset="0"/>
                          <a:ea typeface="맑은 고딕" panose="020B0503020000020004" pitchFamily="50" charset="-127"/>
                          <a:cs typeface="Arial" panose="020B0604020202020204" pitchFamily="34" charset="0"/>
                        </a:rPr>
                        <a:t>11</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California, Berkeley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Flinders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983773140"/>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12</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Princeton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37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Beijing Normal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tc>
                <a:extLst>
                  <a:ext uri="{0D108BD9-81ED-4DB2-BD59-A6C34878D82A}">
                    <a16:rowId xmlns:a16="http://schemas.microsoft.com/office/drawing/2014/main" val="2681195123"/>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13</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Boston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Hankuk University of Foreign Studies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367141856"/>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14</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National University of Singapore</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Singapore</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Sussex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tc>
                <a:extLst>
                  <a:ext uri="{0D108BD9-81ED-4DB2-BD59-A6C34878D82A}">
                    <a16:rowId xmlns:a16="http://schemas.microsoft.com/office/drawing/2014/main" val="2617524569"/>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15</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Tsinghua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College Dublin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Ireland</a:t>
                      </a:r>
                    </a:p>
                  </a:txBody>
                  <a:tcPr marL="7620" marR="7620" marT="7620" marB="0" anchor="ctr"/>
                </a:tc>
                <a:extLst>
                  <a:ext uri="{0D108BD9-81ED-4DB2-BD59-A6C34878D82A}">
                    <a16:rowId xmlns:a16="http://schemas.microsoft.com/office/drawing/2014/main" val="2682485242"/>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16</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Seoul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Yale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985317498"/>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17</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Oxford</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Copenhagen</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Denmark</a:t>
                      </a:r>
                    </a:p>
                  </a:txBody>
                  <a:tcPr marL="7620" marR="7620" marT="7620" marB="0" anchor="ctr"/>
                </a:tc>
                <a:extLst>
                  <a:ext uri="{0D108BD9-81ED-4DB2-BD59-A6C34878D82A}">
                    <a16:rowId xmlns:a16="http://schemas.microsoft.com/office/drawing/2014/main" val="116233221"/>
                  </a:ext>
                </a:extLst>
              </a:tr>
              <a:tr h="205200">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18</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Simon Fraser University (SFU)</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Canada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Kyoto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tc>
                <a:extLst>
                  <a:ext uri="{0D108BD9-81ED-4DB2-BD59-A6C34878D82A}">
                    <a16:rowId xmlns:a16="http://schemas.microsoft.com/office/drawing/2014/main" val="2409073326"/>
                  </a:ext>
                </a:extLst>
              </a:tr>
              <a:tr h="2052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19</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Cambridge</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Trinity College</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1913456612"/>
                  </a:ext>
                </a:extLst>
              </a:tr>
              <a:tr h="2052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20</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Duke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College London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tc>
                <a:extLst>
                  <a:ext uri="{0D108BD9-81ED-4DB2-BD59-A6C34878D82A}">
                    <a16:rowId xmlns:a16="http://schemas.microsoft.com/office/drawing/2014/main" val="815918133"/>
                  </a:ext>
                </a:extLst>
              </a:tr>
              <a:tr h="2052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21</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Incheon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Sarah Lawrence College</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endPar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endParaRPr>
                    </a:p>
                  </a:txBody>
                  <a:tcPr marL="7620" marR="7620" marT="7620" marB="0" anchor="ctr"/>
                </a:tc>
                <a:extLst>
                  <a:ext uri="{0D108BD9-81ED-4DB2-BD59-A6C34878D82A}">
                    <a16:rowId xmlns:a16="http://schemas.microsoft.com/office/drawing/2014/main" val="3956651695"/>
                  </a:ext>
                </a:extLst>
              </a:tr>
              <a:tr h="2052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22</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Olin College of Engineering</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Florida Gulf Coast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USA</a:t>
                      </a:r>
                    </a:p>
                  </a:txBody>
                  <a:tcPr marL="7620" marR="7620" marT="7620" marB="0" anchor="ctr"/>
                </a:tc>
                <a:extLst>
                  <a:ext uri="{0D108BD9-81ED-4DB2-BD59-A6C34878D82A}">
                    <a16:rowId xmlns:a16="http://schemas.microsoft.com/office/drawing/2014/main" val="1416586792"/>
                  </a:ext>
                </a:extLst>
              </a:tr>
              <a:tr h="2052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23</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Abdullah Gul University</a:t>
                      </a:r>
                    </a:p>
                  </a:txBody>
                  <a:tcPr marL="7620" marR="7620" marT="7620" marB="0" anchor="ctr"/>
                </a:tc>
                <a:tc>
                  <a:txBody>
                    <a:bodyPr/>
                    <a:lstStyle/>
                    <a:p>
                      <a:pPr algn="ctr" rtl="0" fontAlgn="b"/>
                      <a:r>
                        <a:rPr lang="en-US" sz="1100" b="0" i="0" u="none" strike="noStrike" dirty="0" err="1">
                          <a:solidFill>
                            <a:srgbClr val="000000"/>
                          </a:solidFill>
                          <a:effectLst/>
                          <a:latin typeface="Arial" panose="020B0604020202020204" pitchFamily="34" charset="0"/>
                          <a:ea typeface="맑은 고딕" panose="020B0503020000020004" pitchFamily="50" charset="-127"/>
                        </a:rPr>
                        <a:t>Türkiye</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48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Bonn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tc>
                <a:extLst>
                  <a:ext uri="{0D108BD9-81ED-4DB2-BD59-A6C34878D82A}">
                    <a16:rowId xmlns:a16="http://schemas.microsoft.com/office/drawing/2014/main" val="116088377"/>
                  </a:ext>
                </a:extLst>
              </a:tr>
              <a:tr h="2052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24</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Deggendorf Institute of Technology (DIT)</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Monash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3134790835"/>
                  </a:ext>
                </a:extLst>
              </a:tr>
              <a:tr h="2052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25</a:t>
                      </a:r>
                    </a:p>
                  </a:txBody>
                  <a:tcPr marL="6350" marR="6350" marT="635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California, Merced</a:t>
                      </a:r>
                    </a:p>
                  </a:txBody>
                  <a:tcPr marL="7620" marR="7620" marT="7620" marB="0" anchor="ctr"/>
                </a:tc>
                <a:tc>
                  <a:txBody>
                    <a:bodyPr/>
                    <a:lstStyle/>
                    <a:p>
                      <a:pPr marL="0" marR="0" lvl="0" indent="0" algn="ctr" defTabSz="914400" rtl="0" eaLnBrk="1" fontAlgn="b"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Technology Sydney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3954536064"/>
                  </a:ext>
                </a:extLst>
              </a:tr>
            </a:tbl>
          </a:graphicData>
        </a:graphic>
      </p:graphicFrame>
      <p:sp>
        <p:nvSpPr>
          <p:cNvPr id="2" name="제목 1">
            <a:extLst>
              <a:ext uri="{FF2B5EF4-FFF2-40B4-BE49-F238E27FC236}">
                <a16:creationId xmlns:a16="http://schemas.microsoft.com/office/drawing/2014/main" id="{9E144B78-E8B8-4815-8DD0-A4D87A1B714F}"/>
              </a:ext>
            </a:extLst>
          </p:cNvPr>
          <p:cNvSpPr>
            <a:spLocks noGrp="1"/>
          </p:cNvSpPr>
          <p:nvPr>
            <p:ph type="title"/>
          </p:nvPr>
        </p:nvSpPr>
        <p:spPr>
          <a:xfrm>
            <a:off x="179388" y="125958"/>
            <a:ext cx="8713092" cy="566738"/>
          </a:xfrm>
        </p:spPr>
        <p:txBody>
          <a:bodyPr/>
          <a:lstStyle/>
          <a:p>
            <a:r>
              <a:rPr lang="en-US" altLang="ko-KR" b="1" dirty="0"/>
              <a:t>WURI 2022: Global Top 100 Innovative Universities (1 - 50)</a:t>
            </a:r>
            <a:endParaRPr lang="ko-KR" altLang="en-US" b="1" dirty="0"/>
          </a:p>
        </p:txBody>
      </p:sp>
      <p:sp>
        <p:nvSpPr>
          <p:cNvPr id="4" name="슬라이드 번호 개체 틀 3">
            <a:extLst>
              <a:ext uri="{FF2B5EF4-FFF2-40B4-BE49-F238E27FC236}">
                <a16:creationId xmlns:a16="http://schemas.microsoft.com/office/drawing/2014/main" id="{8B4468F5-16BF-4832-BBAE-5F3042C8EA46}"/>
              </a:ext>
            </a:extLst>
          </p:cNvPr>
          <p:cNvSpPr>
            <a:spLocks noGrp="1"/>
          </p:cNvSpPr>
          <p:nvPr>
            <p:ph type="sldNum" sz="quarter" idx="10"/>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7661C71A-3E6F-4615-9121-02F609A98B1D}" type="slidenum">
              <a:rPr kumimoji="1" lang="en-US" altLang="ko-KR" sz="1400" b="0" i="0" u="none" strike="noStrike" kern="1200" cap="none" spc="0" normalizeH="0" baseline="0" noProof="0" smtClean="0">
                <a:ln>
                  <a:noFill/>
                </a:ln>
                <a:solidFill>
                  <a:srgbClr val="000000"/>
                </a:solidFill>
                <a:effectLst/>
                <a:uLnTx/>
                <a:uFillTx/>
                <a:latin typeface="Arial Unicode MS" panose="020B0604020202020204" pitchFamily="50" charset="-127"/>
                <a:ea typeface="굴림"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20</a:t>
            </a:fld>
            <a:endParaRPr kumimoji="1" lang="en-US" altLang="ko-KR" sz="1400" b="0" i="0" u="none" strike="noStrike" kern="1200" cap="none" spc="0" normalizeH="0" baseline="0" noProof="0" dirty="0">
              <a:ln>
                <a:noFill/>
              </a:ln>
              <a:solidFill>
                <a:srgbClr val="000000"/>
              </a:solidFill>
              <a:effectLst/>
              <a:uLnTx/>
              <a:uFillTx/>
              <a:latin typeface="Arial Unicode MS" panose="020B0604020202020204" pitchFamily="50" charset="-127"/>
              <a:ea typeface="굴림" charset="-127"/>
              <a:cs typeface="+mn-cs"/>
            </a:endParaRPr>
          </a:p>
        </p:txBody>
      </p:sp>
    </p:spTree>
    <p:extLst>
      <p:ext uri="{BB962C8B-B14F-4D97-AF65-F5344CB8AC3E}">
        <p14:creationId xmlns:p14="http://schemas.microsoft.com/office/powerpoint/2010/main" val="54813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6CD7F7E-1767-4ACA-B3BD-68FBDA859C96}"/>
              </a:ext>
            </a:extLst>
          </p:cNvPr>
          <p:cNvSpPr>
            <a:spLocks noGrp="1"/>
          </p:cNvSpPr>
          <p:nvPr>
            <p:ph type="title"/>
          </p:nvPr>
        </p:nvSpPr>
        <p:spPr>
          <a:xfrm>
            <a:off x="107504" y="125958"/>
            <a:ext cx="8942563" cy="566738"/>
          </a:xfrm>
        </p:spPr>
        <p:txBody>
          <a:bodyPr/>
          <a:lstStyle/>
          <a:p>
            <a:r>
              <a:rPr lang="en-US" altLang="ko-KR" b="1" dirty="0"/>
              <a:t>WURI 2022: Global Top 100 Innovative Universities (51 - 100)</a:t>
            </a:r>
            <a:endParaRPr lang="ko-KR" altLang="en-US" b="1" dirty="0"/>
          </a:p>
        </p:txBody>
      </p:sp>
      <p:sp>
        <p:nvSpPr>
          <p:cNvPr id="4" name="슬라이드 번호 개체 틀 3">
            <a:extLst>
              <a:ext uri="{FF2B5EF4-FFF2-40B4-BE49-F238E27FC236}">
                <a16:creationId xmlns:a16="http://schemas.microsoft.com/office/drawing/2014/main" id="{CF12432B-DF26-40ED-A65F-4536177FDEA0}"/>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21</a:t>
            </a:fld>
            <a:endParaRPr lang="en-US" altLang="ko-KR" dirty="0">
              <a:solidFill>
                <a:srgbClr val="000000"/>
              </a:solidFill>
            </a:endParaRPr>
          </a:p>
        </p:txBody>
      </p:sp>
      <p:graphicFrame>
        <p:nvGraphicFramePr>
          <p:cNvPr id="5" name="표 4">
            <a:extLst>
              <a:ext uri="{FF2B5EF4-FFF2-40B4-BE49-F238E27FC236}">
                <a16:creationId xmlns:a16="http://schemas.microsoft.com/office/drawing/2014/main" id="{217A60CE-83E5-498F-A86B-40D19C2CD2FD}"/>
              </a:ext>
            </a:extLst>
          </p:cNvPr>
          <p:cNvGraphicFramePr>
            <a:graphicFrameLocks noGrp="1"/>
          </p:cNvGraphicFramePr>
          <p:nvPr>
            <p:extLst>
              <p:ext uri="{D42A27DB-BD31-4B8C-83A1-F6EECF244321}">
                <p14:modId xmlns:p14="http://schemas.microsoft.com/office/powerpoint/2010/main" val="1443693206"/>
              </p:ext>
            </p:extLst>
          </p:nvPr>
        </p:nvGraphicFramePr>
        <p:xfrm>
          <a:off x="22049" y="856081"/>
          <a:ext cx="9099903" cy="5682102"/>
        </p:xfrm>
        <a:graphic>
          <a:graphicData uri="http://schemas.openxmlformats.org/drawingml/2006/table">
            <a:tbl>
              <a:tblPr firstRow="1" bandRow="1">
                <a:tableStyleId>{5C22544A-7EE6-4342-B048-85BDC9FD1C3A}</a:tableStyleId>
              </a:tblPr>
              <a:tblGrid>
                <a:gridCol w="589511">
                  <a:extLst>
                    <a:ext uri="{9D8B030D-6E8A-4147-A177-3AD203B41FA5}">
                      <a16:colId xmlns:a16="http://schemas.microsoft.com/office/drawing/2014/main" val="3805906834"/>
                    </a:ext>
                  </a:extLst>
                </a:gridCol>
                <a:gridCol w="2520280">
                  <a:extLst>
                    <a:ext uri="{9D8B030D-6E8A-4147-A177-3AD203B41FA5}">
                      <a16:colId xmlns:a16="http://schemas.microsoft.com/office/drawing/2014/main" val="9767041"/>
                    </a:ext>
                  </a:extLst>
                </a:gridCol>
                <a:gridCol w="1080120">
                  <a:extLst>
                    <a:ext uri="{9D8B030D-6E8A-4147-A177-3AD203B41FA5}">
                      <a16:colId xmlns:a16="http://schemas.microsoft.com/office/drawing/2014/main" val="3391188632"/>
                    </a:ext>
                  </a:extLst>
                </a:gridCol>
                <a:gridCol w="576064">
                  <a:extLst>
                    <a:ext uri="{9D8B030D-6E8A-4147-A177-3AD203B41FA5}">
                      <a16:colId xmlns:a16="http://schemas.microsoft.com/office/drawing/2014/main" val="1891764204"/>
                    </a:ext>
                  </a:extLst>
                </a:gridCol>
                <a:gridCol w="3240360">
                  <a:extLst>
                    <a:ext uri="{9D8B030D-6E8A-4147-A177-3AD203B41FA5}">
                      <a16:colId xmlns:a16="http://schemas.microsoft.com/office/drawing/2014/main" val="2899222912"/>
                    </a:ext>
                  </a:extLst>
                </a:gridCol>
                <a:gridCol w="1093568">
                  <a:extLst>
                    <a:ext uri="{9D8B030D-6E8A-4147-A177-3AD203B41FA5}">
                      <a16:colId xmlns:a16="http://schemas.microsoft.com/office/drawing/2014/main" val="4256482720"/>
                    </a:ext>
                  </a:extLst>
                </a:gridCol>
              </a:tblGrid>
              <a:tr h="317902">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R w="19050" cap="flat" cmpd="sng" algn="ctr">
                      <a:solidFill>
                        <a:schemeClr val="tx2">
                          <a:lumMod val="60000"/>
                          <a:lumOff val="40000"/>
                        </a:schemeClr>
                      </a:solidFill>
                      <a:prstDash val="solid"/>
                      <a:round/>
                      <a:headEnd type="none" w="med" len="med"/>
                      <a:tailEnd type="none" w="med" len="med"/>
                    </a:lnR>
                  </a:tcPr>
                </a:tc>
                <a:tc>
                  <a:txBody>
                    <a:bodyPr/>
                    <a:lstStyle/>
                    <a:p>
                      <a:pPr latinLnBrk="1"/>
                      <a:r>
                        <a:rPr lang="en-US" altLang="ko-KR" sz="1200" dirty="0">
                          <a:latin typeface="Arial" panose="020B0604020202020204" pitchFamily="34" charset="0"/>
                          <a:ea typeface="Arial Unicode MS" panose="020B0604020202020204"/>
                          <a:cs typeface="Arial" panose="020B0604020202020204" pitchFamily="34" charset="0"/>
                        </a:rPr>
                        <a:t>Rank</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latinLnBrk="1"/>
                      <a:r>
                        <a:rPr lang="en-US" altLang="ko-KR" sz="1200" dirty="0">
                          <a:latin typeface="Arial" panose="020B0604020202020204" pitchFamily="34" charset="0"/>
                          <a:ea typeface="Arial Unicode MS" panose="020B0604020202020204"/>
                          <a:cs typeface="Arial" panose="020B0604020202020204" pitchFamily="34" charset="0"/>
                        </a:rPr>
                        <a:t>Name</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Arial" panose="020B0604020202020204" pitchFamily="34" charset="0"/>
                          <a:ea typeface="Arial Unicode MS" panose="020B0604020202020204"/>
                          <a:cs typeface="Arial" panose="020B0604020202020204" pitchFamily="34" charset="0"/>
                        </a:rPr>
                        <a:t>Region</a:t>
                      </a:r>
                      <a:endParaRPr lang="ko-KR" altLang="en-US" sz="1200" dirty="0">
                        <a:latin typeface="Arial" panose="020B0604020202020204" pitchFamily="34" charset="0"/>
                        <a:ea typeface="Arial Unicode MS" panose="020B0604020202020204"/>
                        <a:cs typeface="Arial" panose="020B0604020202020204" pitchFamily="34" charset="0"/>
                      </a:endParaRPr>
                    </a:p>
                  </a:txBody>
                  <a:tcPr marT="0" marB="0" anchor="ctr"/>
                </a:tc>
                <a:extLst>
                  <a:ext uri="{0D108BD9-81ED-4DB2-BD59-A6C34878D82A}">
                    <a16:rowId xmlns:a16="http://schemas.microsoft.com/office/drawing/2014/main" val="1429283215"/>
                  </a:ext>
                </a:extLst>
              </a:tr>
              <a:tr h="181000">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51</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Free University of Berlin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76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Beijing Technology and Business University</a:t>
                      </a:r>
                    </a:p>
                  </a:txBody>
                  <a:tcPr marL="7620" marR="7620" marT="7620" marB="0" anchor="ctr">
                    <a:lnT w="19050" cap="flat" cmpd="sng" algn="ctr">
                      <a:solidFill>
                        <a:schemeClr val="bg1"/>
                      </a:solidFill>
                      <a:prstDash val="solid"/>
                      <a:round/>
                      <a:headEnd type="none" w="med" len="med"/>
                      <a:tailEnd type="none" w="med" len="med"/>
                    </a:lnT>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tc>
                <a:extLst>
                  <a:ext uri="{0D108BD9-81ED-4DB2-BD59-A6C34878D82A}">
                    <a16:rowId xmlns:a16="http://schemas.microsoft.com/office/drawing/2014/main" val="3861040511"/>
                  </a:ext>
                </a:extLst>
              </a:tr>
              <a:tr h="181000">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52</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Polytechnic Institute of Bragança</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Portugal</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77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Belgorod State National Research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Russia</a:t>
                      </a:r>
                    </a:p>
                  </a:txBody>
                  <a:tcPr marL="7620" marR="7620" marT="7620" marB="0" anchor="ctr"/>
                </a:tc>
                <a:extLst>
                  <a:ext uri="{0D108BD9-81ED-4DB2-BD59-A6C34878D82A}">
                    <a16:rowId xmlns:a16="http://schemas.microsoft.com/office/drawing/2014/main" val="2778010720"/>
                  </a:ext>
                </a:extLst>
              </a:tr>
              <a:tr h="181000">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53</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Tokyo</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78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Northern Kentucky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809012731"/>
                  </a:ext>
                </a:extLst>
              </a:tr>
              <a:tr h="33862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54</a:t>
                      </a:r>
                    </a:p>
                  </a:txBody>
                  <a:tcPr marL="6350" marR="6350" marT="635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Indira Gandhi Delhi Technical University </a:t>
                      </a:r>
                    </a:p>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for Women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79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Hong Kong University of Science and Technology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Hong Kong SAR</a:t>
                      </a:r>
                    </a:p>
                  </a:txBody>
                  <a:tcPr marL="7620" marR="7620" marT="7620" marB="0" anchor="ctr"/>
                </a:tc>
                <a:extLst>
                  <a:ext uri="{0D108BD9-81ED-4DB2-BD59-A6C34878D82A}">
                    <a16:rowId xmlns:a16="http://schemas.microsoft.com/office/drawing/2014/main" val="2341304388"/>
                  </a:ext>
                </a:extLst>
              </a:tr>
              <a:tr h="33862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55</a:t>
                      </a:r>
                    </a:p>
                  </a:txBody>
                  <a:tcPr marL="6350" marR="6350" marT="635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Gothenburg</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Sweden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80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Seoul School of Integrated Sciences </a:t>
                      </a:r>
                    </a:p>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and Technologies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2999779206"/>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56</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Dublin City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Ireland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81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Griffith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1540547618"/>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57</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Tampere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Finland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82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Hanbat National University</a:t>
                      </a:r>
                    </a:p>
                  </a:txBody>
                  <a:tcPr marL="7620" marR="7620" marT="7620" marB="0" anchor="ctr"/>
                </a:tc>
                <a:tc>
                  <a:txBody>
                    <a:bodyPr/>
                    <a:lstStyle/>
                    <a:p>
                      <a:pPr marL="0" marR="0" lvl="0" indent="0" algn="ctr" defTabSz="914400" rtl="0" eaLnBrk="1" fontAlgn="b" latinLnBrk="1" hangingPunct="1">
                        <a:lnSpc>
                          <a:spcPct val="100000"/>
                        </a:lnSpc>
                        <a:spcBef>
                          <a:spcPts val="0"/>
                        </a:spcBef>
                        <a:spcAft>
                          <a:spcPts val="0"/>
                        </a:spcAft>
                        <a:buClrTx/>
                        <a:buSzTx/>
                        <a:buFontTx/>
                        <a:buNone/>
                        <a:tabLst/>
                        <a:defRPr/>
                      </a:pP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2456020018"/>
                  </a:ext>
                </a:extLst>
              </a:tr>
              <a:tr h="33862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58</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Badr University in Cairo (BUC)</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Egypt</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83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King Mongkut’s Institute of Technology </a:t>
                      </a:r>
                    </a:p>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Ladkrabang Business School</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Thailand</a:t>
                      </a:r>
                    </a:p>
                  </a:txBody>
                  <a:tcPr marL="7620" marR="7620" marT="7620" marB="0" anchor="ctr"/>
                </a:tc>
                <a:extLst>
                  <a:ext uri="{0D108BD9-81ED-4DB2-BD59-A6C34878D82A}">
                    <a16:rowId xmlns:a16="http://schemas.microsoft.com/office/drawing/2014/main" val="1271464783"/>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59</a:t>
                      </a:r>
                    </a:p>
                  </a:txBody>
                  <a:tcPr marL="6350" marR="6350" marT="635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Temple University</a:t>
                      </a:r>
                    </a:p>
                  </a:txBody>
                  <a:tcPr marL="7620" marR="7620" marT="7620" marB="0" anchor="ctr"/>
                </a:tc>
                <a:tc>
                  <a:txBody>
                    <a:bodyPr/>
                    <a:lstStyle/>
                    <a:p>
                      <a:pPr marL="0" marR="0" lvl="0" indent="0" algn="ctr" defTabSz="914400" rtl="0" eaLnBrk="1" fontAlgn="ctr"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84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Queen's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Canada</a:t>
                      </a:r>
                    </a:p>
                  </a:txBody>
                  <a:tcPr marL="7620" marR="7620" marT="7620" marB="0" anchor="ctr"/>
                </a:tc>
                <a:extLst>
                  <a:ext uri="{0D108BD9-81ED-4DB2-BD59-A6C34878D82A}">
                    <a16:rowId xmlns:a16="http://schemas.microsoft.com/office/drawing/2014/main" val="907896988"/>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60</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Burapha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Thailand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85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Lac Hong University (LHU)</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Vietnam</a:t>
                      </a:r>
                    </a:p>
                  </a:txBody>
                  <a:tcPr marL="7620" marR="7620" marT="7620" marB="0" anchor="ctr"/>
                </a:tc>
                <a:extLst>
                  <a:ext uri="{0D108BD9-81ED-4DB2-BD59-A6C34878D82A}">
                    <a16:rowId xmlns:a16="http://schemas.microsoft.com/office/drawing/2014/main" val="1269249796"/>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61</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Aix-Marseille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France</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86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Chungwoon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983773140"/>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62</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Tra Vinh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Vietnam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87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the People</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tc>
                <a:extLst>
                  <a:ext uri="{0D108BD9-81ED-4DB2-BD59-A6C34878D82A}">
                    <a16:rowId xmlns:a16="http://schemas.microsoft.com/office/drawing/2014/main" val="2681195123"/>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63</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George Mason University</a:t>
                      </a:r>
                    </a:p>
                  </a:txBody>
                  <a:tcPr marL="7620" marR="7620" marT="7620" marB="0" anchor="ctr"/>
                </a:tc>
                <a:tc>
                  <a:txBody>
                    <a:bodyPr/>
                    <a:lstStyle/>
                    <a:p>
                      <a:pPr marL="0" marR="0" lvl="0" indent="0" algn="ctr" defTabSz="914400" rtl="0" eaLnBrk="1" fontAlgn="b" latinLnBrk="1" hangingPunct="1">
                        <a:lnSpc>
                          <a:spcPct val="100000"/>
                        </a:lnSpc>
                        <a:spcBef>
                          <a:spcPts val="0"/>
                        </a:spcBef>
                        <a:spcAft>
                          <a:spcPts val="0"/>
                        </a:spcAft>
                        <a:buClrTx/>
                        <a:buSzTx/>
                        <a:buFontTx/>
                        <a:buNone/>
                        <a:tabLst/>
                        <a:defRPr/>
                      </a:pP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88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Chungbuk National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367141856"/>
                  </a:ext>
                </a:extLst>
              </a:tr>
              <a:tr h="32146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64</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IEDC-Bled School of Management</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Slovenia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89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Lincoln</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tc>
                <a:extLst>
                  <a:ext uri="{0D108BD9-81ED-4DB2-BD59-A6C34878D82A}">
                    <a16:rowId xmlns:a16="http://schemas.microsoft.com/office/drawing/2014/main" val="2617524569"/>
                  </a:ext>
                </a:extLst>
              </a:tr>
              <a:tr h="284437">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65</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Northwestern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90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La Trobe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Australia</a:t>
                      </a:r>
                    </a:p>
                  </a:txBody>
                  <a:tcPr marL="7620" marR="7620" marT="7620" marB="0" anchor="ctr"/>
                </a:tc>
                <a:extLst>
                  <a:ext uri="{0D108BD9-81ED-4DB2-BD59-A6C34878D82A}">
                    <a16:rowId xmlns:a16="http://schemas.microsoft.com/office/drawing/2014/main" val="2682485242"/>
                  </a:ext>
                </a:extLst>
              </a:tr>
              <a:tr h="21172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66</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RWTH Aachen University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Germany</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91</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Dalian </a:t>
                      </a:r>
                      <a:r>
                        <a:rPr lang="en-US" sz="1100" b="0" i="0" u="none" strike="noStrike" dirty="0" err="1">
                          <a:solidFill>
                            <a:srgbClr val="000000"/>
                          </a:solidFill>
                          <a:effectLst/>
                          <a:latin typeface="Arial" panose="020B0604020202020204" pitchFamily="34" charset="0"/>
                          <a:ea typeface="맑은 고딕" panose="020B0503020000020004" pitchFamily="50" charset="-127"/>
                        </a:rPr>
                        <a:t>Neusoft</a:t>
                      </a:r>
                      <a:r>
                        <a:rPr lang="en-US" sz="1100" b="0" i="0" u="none" strike="noStrike" dirty="0">
                          <a:solidFill>
                            <a:srgbClr val="000000"/>
                          </a:solidFill>
                          <a:effectLst/>
                          <a:latin typeface="Arial" panose="020B0604020202020204" pitchFamily="34" charset="0"/>
                          <a:ea typeface="맑은 고딕" panose="020B0503020000020004" pitchFamily="50" charset="-127"/>
                        </a:rPr>
                        <a:t> University of Information (DNUI)</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China</a:t>
                      </a:r>
                    </a:p>
                  </a:txBody>
                  <a:tcPr marL="7620" marR="7620" marT="7620" marB="0" anchor="ctr"/>
                </a:tc>
                <a:extLst>
                  <a:ext uri="{0D108BD9-81ED-4DB2-BD59-A6C34878D82A}">
                    <a16:rowId xmlns:a16="http://schemas.microsoft.com/office/drawing/2014/main" val="985317498"/>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67</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Oulu</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Finland</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92</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Centrum PUCP Business School</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Peru</a:t>
                      </a:r>
                    </a:p>
                  </a:txBody>
                  <a:tcPr marL="7620" marR="7620" marT="7620" marB="0" anchor="ctr"/>
                </a:tc>
                <a:extLst>
                  <a:ext uri="{0D108BD9-81ED-4DB2-BD59-A6C34878D82A}">
                    <a16:rowId xmlns:a16="http://schemas.microsoft.com/office/drawing/2014/main" val="116233221"/>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68</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Toyota Technological Institute</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93</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University of Vienna</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Austria</a:t>
                      </a:r>
                    </a:p>
                  </a:txBody>
                  <a:tcPr marL="7620" marR="7620" marT="7620" marB="0" anchor="ctr"/>
                </a:tc>
                <a:extLst>
                  <a:ext uri="{0D108BD9-81ED-4DB2-BD59-A6C34878D82A}">
                    <a16:rowId xmlns:a16="http://schemas.microsoft.com/office/drawing/2014/main" val="2409073326"/>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69</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Hamburger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94</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Seoul Institute of the Arts</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tc>
                <a:extLst>
                  <a:ext uri="{0D108BD9-81ED-4DB2-BD59-A6C34878D82A}">
                    <a16:rowId xmlns:a16="http://schemas.microsoft.com/office/drawing/2014/main" val="1913456612"/>
                  </a:ext>
                </a:extLst>
              </a:tr>
              <a:tr h="240808">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70</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Kansai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95</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National University of Management (NUM)</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Cambodia</a:t>
                      </a:r>
                    </a:p>
                  </a:txBody>
                  <a:tcPr marL="7620" marR="7620" marT="7620" marB="0" anchor="ctr"/>
                </a:tc>
                <a:extLst>
                  <a:ext uri="{0D108BD9-81ED-4DB2-BD59-A6C34878D82A}">
                    <a16:rowId xmlns:a16="http://schemas.microsoft.com/office/drawing/2014/main" val="815918133"/>
                  </a:ext>
                </a:extLst>
              </a:tr>
              <a:tr h="200075">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71</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Cranfield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United Kingdom</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96</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University of Liberal Arts Bangladesh (ULAB)</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Bangladesh</a:t>
                      </a:r>
                    </a:p>
                  </a:txBody>
                  <a:tcPr marL="7620" marR="7620" marT="7620" marB="0" anchor="ctr"/>
                </a:tc>
                <a:extLst>
                  <a:ext uri="{0D108BD9-81ED-4DB2-BD59-A6C34878D82A}">
                    <a16:rowId xmlns:a16="http://schemas.microsoft.com/office/drawing/2014/main" val="3956651695"/>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72</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Telkom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Indonesia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97</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Athens University</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Greece</a:t>
                      </a:r>
                    </a:p>
                  </a:txBody>
                  <a:tcPr marL="7620" marR="7620" marT="7620" marB="0" anchor="ctr"/>
                </a:tc>
                <a:extLst>
                  <a:ext uri="{0D108BD9-81ED-4DB2-BD59-A6C34878D82A}">
                    <a16:rowId xmlns:a16="http://schemas.microsoft.com/office/drawing/2014/main" val="1416586792"/>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73</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Ajou University</a:t>
                      </a:r>
                    </a:p>
                  </a:txBody>
                  <a:tcPr marL="7620" marR="7620" marT="7620" marB="0" anchor="ctr"/>
                </a:tc>
                <a:tc>
                  <a:txBody>
                    <a:bodyPr/>
                    <a:lstStyle/>
                    <a:p>
                      <a:pPr algn="ctr" fontAlgn="ct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Korea, Rep.</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98</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FEU Institute of Technology (FEU Tech)</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tc>
                <a:extLst>
                  <a:ext uri="{0D108BD9-81ED-4DB2-BD59-A6C34878D82A}">
                    <a16:rowId xmlns:a16="http://schemas.microsoft.com/office/drawing/2014/main" val="116088377"/>
                  </a:ext>
                </a:extLst>
              </a:tr>
              <a:tr h="181000">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74</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Far Eastern University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Philippines</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rPr>
                        <a:t>99</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University of Kuala Lumpur</a:t>
                      </a:r>
                    </a:p>
                  </a:txBody>
                  <a:tcPr marL="7620" marR="7620" marT="762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Malaysia</a:t>
                      </a:r>
                    </a:p>
                  </a:txBody>
                  <a:tcPr marL="7620" marR="7620" marT="7620" marB="0" anchor="ctr"/>
                </a:tc>
                <a:extLst>
                  <a:ext uri="{0D108BD9-81ED-4DB2-BD59-A6C34878D82A}">
                    <a16:rowId xmlns:a16="http://schemas.microsoft.com/office/drawing/2014/main" val="3134790835"/>
                  </a:ext>
                </a:extLst>
              </a:tr>
              <a:tr h="181000">
                <a:tc>
                  <a:txBody>
                    <a:bodyPr/>
                    <a:lstStyle/>
                    <a:p>
                      <a:pPr algn="ctr" fontAlgn="b"/>
                      <a:r>
                        <a:rPr lang="en-US" altLang="ko-KR" sz="11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75</a:t>
                      </a:r>
                    </a:p>
                  </a:txBody>
                  <a:tcPr marL="6350" marR="6350" marT="6350" marB="0" anchor="ctr"/>
                </a:tc>
                <a:tc>
                  <a:txBody>
                    <a:bodyPr/>
                    <a:lstStyle/>
                    <a:p>
                      <a:pPr algn="ctr" rtl="0" fontAlgn="b"/>
                      <a:r>
                        <a:rPr lang="en-US" sz="1100" b="0" i="0" u="none" strike="noStrike">
                          <a:solidFill>
                            <a:srgbClr val="000000"/>
                          </a:solidFill>
                          <a:effectLst/>
                          <a:latin typeface="Arial" panose="020B0604020202020204" pitchFamily="34" charset="0"/>
                          <a:ea typeface="맑은 고딕" panose="020B0503020000020004" pitchFamily="50" charset="-127"/>
                        </a:rPr>
                        <a:t>Rensselaer Polytechnic Institute (RPI)</a:t>
                      </a:r>
                    </a:p>
                  </a:txBody>
                  <a:tcPr marL="7620" marR="7620" marT="7620" marB="0" anchor="ctr"/>
                </a:tc>
                <a:tc>
                  <a:txBody>
                    <a:bodyPr/>
                    <a:lstStyle/>
                    <a:p>
                      <a:pPr marL="0" marR="0" lvl="0" indent="0" algn="ctr" defTabSz="914400" rtl="0" eaLnBrk="1" fontAlgn="b" latinLnBrk="1" hangingPunct="1">
                        <a:lnSpc>
                          <a:spcPct val="100000"/>
                        </a:lnSpc>
                        <a:spcBef>
                          <a:spcPts val="0"/>
                        </a:spcBef>
                        <a:spcAft>
                          <a:spcPts val="0"/>
                        </a:spcAft>
                        <a:buClrTx/>
                        <a:buSzTx/>
                        <a:buFontTx/>
                        <a:buNone/>
                        <a:tabLst/>
                        <a:defRPr/>
                      </a:pPr>
                      <a:r>
                        <a:rPr lang="en-US" altLang="ko-KR" sz="1100" b="0" i="0" u="none" strike="noStrike" dirty="0">
                          <a:solidFill>
                            <a:srgbClr val="000000"/>
                          </a:solidFill>
                          <a:effectLst/>
                          <a:latin typeface="Arial" panose="020B0604020202020204" pitchFamily="34" charset="0"/>
                          <a:ea typeface="+mn-ea"/>
                          <a:cs typeface="Arial" panose="020B0604020202020204" pitchFamily="34" charset="0"/>
                        </a:rPr>
                        <a:t>USA</a:t>
                      </a:r>
                    </a:p>
                  </a:txBody>
                  <a:tcPr marL="7620" marR="7620" marT="7620" marB="0" anchor="ctr">
                    <a:lnR w="19050" cap="flat" cmpd="sng" algn="ctr">
                      <a:solidFill>
                        <a:schemeClr val="tx2">
                          <a:lumMod val="60000"/>
                          <a:lumOff val="40000"/>
                        </a:schemeClr>
                      </a:solidFill>
                      <a:prstDash val="solid"/>
                      <a:round/>
                      <a:headEnd type="none" w="med" len="med"/>
                      <a:tailEnd type="none" w="med" len="med"/>
                    </a:lnR>
                  </a:tcPr>
                </a:tc>
                <a:tc>
                  <a:txBody>
                    <a:bodyPr/>
                    <a:lstStyle/>
                    <a:p>
                      <a:pPr algn="ctr" fontAlgn="b"/>
                      <a:r>
                        <a:rPr lang="en-US" altLang="ko-KR" sz="1100" b="0" i="0" u="none" strike="noStrike" dirty="0">
                          <a:solidFill>
                            <a:schemeClr val="tx1"/>
                          </a:solidFill>
                          <a:effectLst/>
                          <a:latin typeface="Arial" panose="020B0604020202020204" pitchFamily="34" charset="0"/>
                          <a:ea typeface="맑은 고딕" panose="020B0503020000020004" pitchFamily="50" charset="-127"/>
                          <a:cs typeface="Arial" panose="020B0604020202020204" pitchFamily="34" charset="0"/>
                        </a:rPr>
                        <a:t>100</a:t>
                      </a:r>
                    </a:p>
                  </a:txBody>
                  <a:tcPr marL="6350" marR="6350" marT="6350" marB="0" anchor="ctr">
                    <a:lnL w="19050" cap="flat" cmpd="sng" algn="ctr">
                      <a:solidFill>
                        <a:schemeClr val="tx2">
                          <a:lumMod val="60000"/>
                          <a:lumOff val="40000"/>
                        </a:schemeClr>
                      </a:solidFill>
                      <a:prstDash val="solid"/>
                      <a:round/>
                      <a:headEnd type="none" w="med" len="med"/>
                      <a:tailEnd type="none" w="med" len="med"/>
                    </a:lnL>
                  </a:tcPr>
                </a:tc>
                <a:tc>
                  <a:txBody>
                    <a:bodyPr/>
                    <a:lstStyle/>
                    <a:p>
                      <a:pPr algn="ctr" fontAlgn="ctr"/>
                      <a:r>
                        <a:rPr lang="en-US" sz="1100" b="0" i="0" u="none" strike="noStrike">
                          <a:solidFill>
                            <a:srgbClr val="000000"/>
                          </a:solidFill>
                          <a:effectLst/>
                          <a:latin typeface="Arial" panose="020B0604020202020204" pitchFamily="34" charset="0"/>
                          <a:ea typeface="맑은 고딕" panose="020B0503020000020004" pitchFamily="50" charset="-127"/>
                        </a:rPr>
                        <a:t>Kyushu University</a:t>
                      </a:r>
                    </a:p>
                  </a:txBody>
                  <a:tcPr marL="7620" marR="7620" marT="7620" marB="0" anchor="ctr"/>
                </a:tc>
                <a:tc>
                  <a:txBody>
                    <a:bodyPr/>
                    <a:lstStyle/>
                    <a:p>
                      <a:pPr algn="ctr" rtl="0" fontAlgn="b"/>
                      <a:r>
                        <a:rPr lang="en-US" sz="1100" b="0" i="0" u="none" strike="noStrike" dirty="0">
                          <a:solidFill>
                            <a:srgbClr val="000000"/>
                          </a:solidFill>
                          <a:effectLst/>
                          <a:latin typeface="Arial" panose="020B0604020202020204" pitchFamily="34" charset="0"/>
                          <a:ea typeface="맑은 고딕" panose="020B0503020000020004" pitchFamily="50" charset="-127"/>
                        </a:rPr>
                        <a:t>Japan</a:t>
                      </a:r>
                    </a:p>
                  </a:txBody>
                  <a:tcPr marL="7620" marR="7620" marT="7620" marB="0" anchor="ctr"/>
                </a:tc>
                <a:extLst>
                  <a:ext uri="{0D108BD9-81ED-4DB2-BD59-A6C34878D82A}">
                    <a16:rowId xmlns:a16="http://schemas.microsoft.com/office/drawing/2014/main" val="3954536064"/>
                  </a:ext>
                </a:extLst>
              </a:tr>
            </a:tbl>
          </a:graphicData>
        </a:graphic>
      </p:graphicFrame>
    </p:spTree>
    <p:extLst>
      <p:ext uri="{BB962C8B-B14F-4D97-AF65-F5344CB8AC3E}">
        <p14:creationId xmlns:p14="http://schemas.microsoft.com/office/powerpoint/2010/main" val="45484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a:prstGeom prst="rect">
            <a:avLst/>
          </a:prstGeom>
        </p:spPr>
        <p:txBody>
          <a:bodyPr/>
          <a:lstStyle/>
          <a:p>
            <a:r>
              <a:rPr lang="en-US" altLang="ko-KR" b="1" dirty="0">
                <a:solidFill>
                  <a:schemeClr val="tx1"/>
                </a:solidFill>
                <a:latin typeface="Arial" panose="020B0604020202020204" pitchFamily="34" charset="0"/>
                <a:cs typeface="Arial" panose="020B0604020202020204" pitchFamily="34" charset="0"/>
              </a:rPr>
              <a:t>Table of Contents</a:t>
            </a:r>
            <a:endParaRPr lang="ko-KR" altLang="en-US" b="1" dirty="0">
              <a:solidFill>
                <a:schemeClr val="tx1"/>
              </a:solidFill>
              <a:latin typeface="Arial" panose="020B0604020202020204" pitchFamily="34" charset="0"/>
              <a:cs typeface="Arial" panose="020B0604020202020204" pitchFamily="34" charset="0"/>
            </a:endParaRPr>
          </a:p>
        </p:txBody>
      </p:sp>
      <p:sp>
        <p:nvSpPr>
          <p:cNvPr id="2" name="슬라이드 번호 개체 틀 1"/>
          <p:cNvSpPr>
            <a:spLocks noGrp="1"/>
          </p:cNvSpPr>
          <p:nvPr>
            <p:ph type="sldNum" sz="quarter" idx="10"/>
          </p:nvPr>
        </p:nvSpPr>
        <p:spPr/>
        <p:txBody>
          <a:bodyPr/>
          <a:lstStyle/>
          <a:p>
            <a:pPr>
              <a:defRPr/>
            </a:pPr>
            <a:fld id="{7661C71A-3E6F-4615-9121-02F609A98B1D}" type="slidenum">
              <a:rPr lang="en-US" altLang="ko-KR" smtClean="0">
                <a:solidFill>
                  <a:srgbClr val="000000"/>
                </a:solidFill>
                <a:latin typeface="Arial" panose="020B0604020202020204" pitchFamily="34" charset="0"/>
                <a:cs typeface="Arial" panose="020B0604020202020204" pitchFamily="34" charset="0"/>
              </a:rPr>
              <a:pPr>
                <a:defRPr/>
              </a:pPr>
              <a:t>22</a:t>
            </a:fld>
            <a:endParaRPr lang="en-US" altLang="ko-KR">
              <a:solidFill>
                <a:srgbClr val="000000"/>
              </a:solidFill>
              <a:latin typeface="Arial" panose="020B0604020202020204" pitchFamily="34" charset="0"/>
              <a:cs typeface="Arial" panose="020B0604020202020204" pitchFamily="34" charset="0"/>
            </a:endParaRPr>
          </a:p>
        </p:txBody>
      </p:sp>
      <p:sp>
        <p:nvSpPr>
          <p:cNvPr id="14" name="TextBox 13"/>
          <p:cNvSpPr txBox="1"/>
          <p:nvPr/>
        </p:nvSpPr>
        <p:spPr>
          <a:xfrm>
            <a:off x="787820" y="3945250"/>
            <a:ext cx="751115" cy="707886"/>
          </a:xfrm>
          <a:prstGeom prst="rect">
            <a:avLst/>
          </a:prstGeom>
          <a:noFill/>
        </p:spPr>
        <p:txBody>
          <a:bodyPr wrap="square" rtlCol="0">
            <a:spAutoFit/>
          </a:bodyPr>
          <a:lstStyle/>
          <a:p>
            <a:r>
              <a:rPr lang="ko-KR" altLang="en-US" sz="4000"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ko-KR" altLang="en-US" sz="4000" dirty="0">
              <a:solidFill>
                <a:srgbClr val="C00000"/>
              </a:solidFill>
              <a:latin typeface="Arial" panose="020B0604020202020204" pitchFamily="34" charset="0"/>
              <a:cs typeface="Arial" panose="020B0604020202020204" pitchFamily="34" charset="0"/>
            </a:endParaRPr>
          </a:p>
        </p:txBody>
      </p:sp>
      <p:sp>
        <p:nvSpPr>
          <p:cNvPr id="10" name="내용 개체 틀 5"/>
          <p:cNvSpPr txBox="1">
            <a:spLocks/>
          </p:cNvSpPr>
          <p:nvPr/>
        </p:nvSpPr>
        <p:spPr bwMode="auto">
          <a:xfrm>
            <a:off x="1571351" y="3933056"/>
            <a:ext cx="6120678" cy="720000"/>
          </a:xfrm>
          <a:prstGeom prst="rect">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rPr>
              <a:t>Cases and Implications</a:t>
            </a:r>
            <a:endParaRPr kumimoji="1" lang="en-US" altLang="ko-KR" sz="1800" b="0"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
        <p:nvSpPr>
          <p:cNvPr id="13" name="내용 개체 틀 5"/>
          <p:cNvSpPr txBox="1">
            <a:spLocks/>
          </p:cNvSpPr>
          <p:nvPr/>
        </p:nvSpPr>
        <p:spPr bwMode="auto">
          <a:xfrm>
            <a:off x="1571351" y="2781008"/>
            <a:ext cx="6120678"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The Rankings of Innovative Universities</a:t>
            </a:r>
            <a:endParaRPr lang="en-US" altLang="ko-KR" sz="1800" dirty="0">
              <a:solidFill>
                <a:schemeClr val="bg1">
                  <a:lumMod val="65000"/>
                </a:schemeClr>
              </a:solidFill>
              <a:latin typeface="Arial" panose="020B0604020202020204" pitchFamily="34" charset="0"/>
              <a:ea typeface="Arial Unicode MS" panose="020B0604020202020204" pitchFamily="50" charset="-127"/>
              <a:cs typeface="Arial" panose="020B0604020202020204" pitchFamily="34" charset="0"/>
            </a:endParaRPr>
          </a:p>
        </p:txBody>
      </p:sp>
      <p:sp>
        <p:nvSpPr>
          <p:cNvPr id="18" name="내용 개체 틀 5"/>
          <p:cNvSpPr txBox="1">
            <a:spLocks/>
          </p:cNvSpPr>
          <p:nvPr/>
        </p:nvSpPr>
        <p:spPr bwMode="auto">
          <a:xfrm>
            <a:off x="1571350" y="1617818"/>
            <a:ext cx="6120679"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The New Ranking: Importance and Methodology </a:t>
            </a:r>
            <a:endParaRPr kumimoji="1" lang="en-US" altLang="ko-KR" sz="1800" b="0"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
        <p:nvSpPr>
          <p:cNvPr id="8" name="내용 개체 틀 5">
            <a:extLst>
              <a:ext uri="{FF2B5EF4-FFF2-40B4-BE49-F238E27FC236}">
                <a16:creationId xmlns:a16="http://schemas.microsoft.com/office/drawing/2014/main" id="{D6F2E18E-6826-4B48-9998-DC78E9886AE9}"/>
              </a:ext>
            </a:extLst>
          </p:cNvPr>
          <p:cNvSpPr txBox="1">
            <a:spLocks/>
          </p:cNvSpPr>
          <p:nvPr/>
        </p:nvSpPr>
        <p:spPr bwMode="auto">
          <a:xfrm>
            <a:off x="1585946" y="5106256"/>
            <a:ext cx="6120678"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Conclusion</a:t>
            </a:r>
            <a:endParaRPr kumimoji="1" lang="en-US" altLang="ko-KR" sz="1800" b="0"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Tree>
    <p:extLst>
      <p:ext uri="{BB962C8B-B14F-4D97-AF65-F5344CB8AC3E}">
        <p14:creationId xmlns:p14="http://schemas.microsoft.com/office/powerpoint/2010/main" val="1906670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983262C-16DC-4236-9A65-456F79B269CC}"/>
              </a:ext>
            </a:extLst>
          </p:cNvPr>
          <p:cNvSpPr>
            <a:spLocks noGrp="1"/>
          </p:cNvSpPr>
          <p:nvPr>
            <p:ph type="title"/>
          </p:nvPr>
        </p:nvSpPr>
        <p:spPr/>
        <p:txBody>
          <a:bodyPr/>
          <a:lstStyle/>
          <a:p>
            <a:r>
              <a:rPr lang="en-US" altLang="ko-KR" b="1" dirty="0"/>
              <a:t>Innovative Cases: </a:t>
            </a:r>
            <a:r>
              <a:rPr lang="en-US" altLang="ko-KR" b="1" dirty="0">
                <a:solidFill>
                  <a:srgbClr val="C00000"/>
                </a:solidFill>
              </a:rPr>
              <a:t>Industrial Application</a:t>
            </a:r>
            <a:endParaRPr lang="ko-KR" altLang="en-US" b="1" dirty="0">
              <a:solidFill>
                <a:srgbClr val="C00000"/>
              </a:solidFill>
            </a:endParaRPr>
          </a:p>
        </p:txBody>
      </p:sp>
      <p:sp>
        <p:nvSpPr>
          <p:cNvPr id="4" name="슬라이드 번호 개체 틀 3">
            <a:extLst>
              <a:ext uri="{FF2B5EF4-FFF2-40B4-BE49-F238E27FC236}">
                <a16:creationId xmlns:a16="http://schemas.microsoft.com/office/drawing/2014/main" id="{6FC6A65D-3C16-4A53-9A8B-7B298A3D5481}"/>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23</a:t>
            </a:fld>
            <a:endParaRPr lang="en-US" altLang="ko-KR" dirty="0">
              <a:solidFill>
                <a:srgbClr val="000000"/>
              </a:solidFill>
            </a:endParaRPr>
          </a:p>
        </p:txBody>
      </p:sp>
      <p:sp>
        <p:nvSpPr>
          <p:cNvPr id="10" name="직사각형 9">
            <a:extLst>
              <a:ext uri="{FF2B5EF4-FFF2-40B4-BE49-F238E27FC236}">
                <a16:creationId xmlns:a16="http://schemas.microsoft.com/office/drawing/2014/main" id="{F1EDEA4D-EA82-46AF-ACC6-7A71BDF7AD00}"/>
              </a:ext>
            </a:extLst>
          </p:cNvPr>
          <p:cNvSpPr/>
          <p:nvPr/>
        </p:nvSpPr>
        <p:spPr>
          <a:xfrm>
            <a:off x="8460" y="1042311"/>
            <a:ext cx="4932040" cy="984885"/>
          </a:xfrm>
          <a:prstGeom prst="rect">
            <a:avLst/>
          </a:prstGeom>
        </p:spPr>
        <p:txBody>
          <a:bodyPr wrap="square">
            <a:spAutoFit/>
          </a:bodyPr>
          <a:lstStyle/>
          <a:p>
            <a:pPr algn="ctr"/>
            <a:r>
              <a:rPr lang="en-US" altLang="ko-KR" sz="2000" b="1" dirty="0">
                <a:solidFill>
                  <a:srgbClr val="0070C0"/>
                </a:solidFill>
                <a:latin typeface="Arial" panose="020B0604020202020204" pitchFamily="34" charset="0"/>
                <a:cs typeface="Arial" panose="020B0604020202020204" pitchFamily="34" charset="0"/>
              </a:rPr>
              <a:t>Massachusetts Institute of Technology</a:t>
            </a:r>
          </a:p>
          <a:p>
            <a:pPr algn="ctr"/>
            <a:r>
              <a:rPr lang="en-US" altLang="ko-KR" b="1" dirty="0">
                <a:solidFill>
                  <a:srgbClr val="0070C0"/>
                </a:solidFill>
                <a:latin typeface="Arial" panose="020B0604020202020204" pitchFamily="34" charset="0"/>
                <a:cs typeface="Arial" panose="020B0604020202020204" pitchFamily="34" charset="0"/>
              </a:rPr>
              <a:t>USA</a:t>
            </a:r>
          </a:p>
          <a:p>
            <a:pPr algn="ctr"/>
            <a:r>
              <a:rPr lang="en-US" altLang="ko-KR" b="1" dirty="0">
                <a:solidFill>
                  <a:schemeClr val="tx1">
                    <a:lumMod val="65000"/>
                    <a:lumOff val="35000"/>
                  </a:schemeClr>
                </a:solidFill>
                <a:latin typeface="Arial" panose="020B0604020202020204" pitchFamily="34" charset="0"/>
                <a:cs typeface="Arial" panose="020B0604020202020204" pitchFamily="34" charset="0"/>
              </a:rPr>
              <a:t>Industrial Liaison Program (ILP)</a:t>
            </a:r>
            <a:endParaRPr lang="ko-KR" altLang="en-US"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4" name="직사각형 13">
            <a:extLst>
              <a:ext uri="{FF2B5EF4-FFF2-40B4-BE49-F238E27FC236}">
                <a16:creationId xmlns:a16="http://schemas.microsoft.com/office/drawing/2014/main" id="{4CA41B04-8687-4560-9C5F-5ADA3F5282BE}"/>
              </a:ext>
            </a:extLst>
          </p:cNvPr>
          <p:cNvSpPr/>
          <p:nvPr/>
        </p:nvSpPr>
        <p:spPr>
          <a:xfrm>
            <a:off x="302210" y="2135862"/>
            <a:ext cx="4052099" cy="4247317"/>
          </a:xfrm>
          <a:prstGeom prst="rect">
            <a:avLst/>
          </a:prstGeom>
        </p:spPr>
        <p:txBody>
          <a:bodyPr wrap="square">
            <a:spAutoFit/>
          </a:bodyPr>
          <a:lstStyle/>
          <a:p>
            <a:pPr marL="174625" lvl="1" indent="-174625">
              <a:buFont typeface="Arial" panose="020B0604020202020204" pitchFamily="34" charset="0"/>
              <a:buChar char="•"/>
              <a:tabLst>
                <a:tab pos="174625" algn="l"/>
              </a:tabLst>
            </a:pPr>
            <a:r>
              <a:rPr lang="en-US" altLang="ko-KR" u="sng" dirty="0">
                <a:latin typeface="Arial" panose="020B0604020202020204" pitchFamily="34" charset="0"/>
                <a:cs typeface="Arial" panose="020B0604020202020204" pitchFamily="34" charset="0"/>
              </a:rPr>
              <a:t>Help large organizations</a:t>
            </a:r>
            <a:r>
              <a:rPr lang="en-US" altLang="ko-KR" dirty="0">
                <a:latin typeface="Arial" panose="020B0604020202020204" pitchFamily="34" charset="0"/>
                <a:cs typeface="Arial" panose="020B0604020202020204" pitchFamily="34" charset="0"/>
              </a:rPr>
              <a:t> worldwide develop relationships with the research </a:t>
            </a:r>
            <a:r>
              <a:rPr lang="en-US" altLang="ko-KR" u="sng" dirty="0">
                <a:latin typeface="Arial" panose="020B0604020202020204" pitchFamily="34" charset="0"/>
                <a:cs typeface="Arial" panose="020B0604020202020204" pitchFamily="34" charset="0"/>
              </a:rPr>
              <a:t>for practical purpose in the real world</a:t>
            </a:r>
            <a:r>
              <a:rPr lang="en-US" altLang="ko-KR" dirty="0">
                <a:latin typeface="Arial" panose="020B0604020202020204" pitchFamily="34" charset="0"/>
                <a:cs typeface="Arial" panose="020B0604020202020204" pitchFamily="34" charset="0"/>
              </a:rPr>
              <a:t>.</a:t>
            </a:r>
          </a:p>
          <a:p>
            <a:pPr marL="174625" lvl="1" indent="-174625">
              <a:buFont typeface="Arial" panose="020B0604020202020204" pitchFamily="34" charset="0"/>
              <a:buChar char="•"/>
              <a:tabLst>
                <a:tab pos="174625" algn="l"/>
              </a:tabLst>
            </a:pPr>
            <a:endParaRPr lang="en-US" altLang="ko-KR" dirty="0">
              <a:latin typeface="Arial" panose="020B0604020202020204" pitchFamily="34" charset="0"/>
              <a:cs typeface="Arial" panose="020B0604020202020204" pitchFamily="34" charset="0"/>
            </a:endParaRPr>
          </a:p>
          <a:p>
            <a:pPr marL="174625" lvl="1" indent="-174625">
              <a:buFont typeface="Arial" panose="020B0604020202020204" pitchFamily="34" charset="0"/>
              <a:buChar char="•"/>
              <a:tabLst>
                <a:tab pos="174625" algn="l"/>
              </a:tabLst>
            </a:pPr>
            <a:r>
              <a:rPr lang="en-US" altLang="ko-KR" u="sng" dirty="0">
                <a:latin typeface="Arial" panose="020B0604020202020204" pitchFamily="34" charset="0"/>
                <a:cs typeface="Arial" panose="020B0604020202020204" pitchFamily="34" charset="0"/>
              </a:rPr>
              <a:t>Over 190 of the world's leading companies</a:t>
            </a:r>
            <a:r>
              <a:rPr lang="en-US" altLang="ko-KR" dirty="0">
                <a:latin typeface="Arial" panose="020B0604020202020204" pitchFamily="34" charset="0"/>
                <a:cs typeface="Arial" panose="020B0604020202020204" pitchFamily="34" charset="0"/>
              </a:rPr>
              <a:t> partner with ILP to advance their research agendas at the university.</a:t>
            </a:r>
          </a:p>
          <a:p>
            <a:pPr marL="174625" lvl="1" indent="-174625">
              <a:buFont typeface="Arial" panose="020B0604020202020204" pitchFamily="34" charset="0"/>
              <a:buChar char="•"/>
              <a:tabLst>
                <a:tab pos="174625" algn="l"/>
              </a:tabLst>
            </a:pPr>
            <a:endParaRPr lang="en-US" altLang="ko-KR" dirty="0">
              <a:latin typeface="Arial" panose="020B0604020202020204" pitchFamily="34" charset="0"/>
              <a:cs typeface="Arial" panose="020B0604020202020204" pitchFamily="34" charset="0"/>
            </a:endParaRPr>
          </a:p>
          <a:p>
            <a:pPr marL="174625" lvl="1" indent="-174625">
              <a:buFont typeface="Arial" panose="020B0604020202020204" pitchFamily="34" charset="0"/>
              <a:buChar char="•"/>
              <a:tabLst>
                <a:tab pos="174625" algn="l"/>
              </a:tabLst>
            </a:pPr>
            <a:r>
              <a:rPr lang="en-US" altLang="ko-KR" dirty="0">
                <a:latin typeface="Arial" panose="020B0604020202020204" pitchFamily="34" charset="0"/>
                <a:cs typeface="Arial" panose="020B0604020202020204" pitchFamily="34" charset="0"/>
              </a:rPr>
              <a:t>Have partnerships with the </a:t>
            </a:r>
            <a:r>
              <a:rPr lang="en-US" altLang="ko-KR" u="sng" dirty="0">
                <a:latin typeface="Arial" panose="020B0604020202020204" pitchFamily="34" charset="0"/>
                <a:cs typeface="Arial" panose="020B0604020202020204" pitchFamily="34" charset="0"/>
              </a:rPr>
              <a:t>University-connected startups and the industry</a:t>
            </a:r>
            <a:r>
              <a:rPr lang="en-US" altLang="ko-KR" dirty="0">
                <a:latin typeface="Arial" panose="020B0604020202020204" pitchFamily="34" charset="0"/>
                <a:cs typeface="Arial" panose="020B0604020202020204" pitchFamily="34" charset="0"/>
              </a:rPr>
              <a:t>, exclusively the members of ILP.</a:t>
            </a:r>
          </a:p>
          <a:p>
            <a:pPr marL="174625" lvl="1" indent="-174625">
              <a:buFont typeface="Arial" panose="020B0604020202020204" pitchFamily="34" charset="0"/>
              <a:buChar char="•"/>
              <a:tabLst>
                <a:tab pos="174625" algn="l"/>
              </a:tabLst>
            </a:pPr>
            <a:endParaRPr lang="en-US" altLang="ko-KR" dirty="0">
              <a:solidFill>
                <a:schemeClr val="accent1"/>
              </a:solidFill>
              <a:latin typeface="Arial" panose="020B0604020202020204" pitchFamily="34" charset="0"/>
              <a:cs typeface="Arial" panose="020B0604020202020204" pitchFamily="34" charset="0"/>
            </a:endParaRPr>
          </a:p>
        </p:txBody>
      </p:sp>
      <p:sp>
        <p:nvSpPr>
          <p:cNvPr id="8" name="직사각형 7">
            <a:extLst>
              <a:ext uri="{FF2B5EF4-FFF2-40B4-BE49-F238E27FC236}">
                <a16:creationId xmlns:a16="http://schemas.microsoft.com/office/drawing/2014/main" id="{42622A39-FC4D-7FB7-A86D-527459076B70}"/>
              </a:ext>
            </a:extLst>
          </p:cNvPr>
          <p:cNvSpPr/>
          <p:nvPr/>
        </p:nvSpPr>
        <p:spPr>
          <a:xfrm>
            <a:off x="4211960" y="1042311"/>
            <a:ext cx="4932040" cy="984885"/>
          </a:xfrm>
          <a:prstGeom prst="rect">
            <a:avLst/>
          </a:prstGeom>
        </p:spPr>
        <p:txBody>
          <a:bodyPr wrap="square">
            <a:spAutoFit/>
          </a:bodyPr>
          <a:lstStyle/>
          <a:p>
            <a:pPr algn="ctr"/>
            <a:r>
              <a:rPr lang="en-US" altLang="ko-KR" sz="2000" b="1" dirty="0">
                <a:solidFill>
                  <a:srgbClr val="0070C0"/>
                </a:solidFill>
                <a:latin typeface="Arial" panose="020B0604020202020204" pitchFamily="34" charset="0"/>
                <a:cs typeface="Arial" panose="020B0604020202020204" pitchFamily="34" charset="0"/>
              </a:rPr>
              <a:t>Arizona State University</a:t>
            </a:r>
          </a:p>
          <a:p>
            <a:pPr algn="ctr"/>
            <a:r>
              <a:rPr lang="en-US" altLang="ko-KR" b="1" dirty="0">
                <a:solidFill>
                  <a:srgbClr val="0070C0"/>
                </a:solidFill>
                <a:latin typeface="Arial" panose="020B0604020202020204" pitchFamily="34" charset="0"/>
                <a:cs typeface="Arial" panose="020B0604020202020204" pitchFamily="34" charset="0"/>
              </a:rPr>
              <a:t>USA</a:t>
            </a:r>
          </a:p>
          <a:p>
            <a:pPr algn="ctr"/>
            <a:r>
              <a:rPr lang="en-US" altLang="ko-KR" b="1" dirty="0">
                <a:solidFill>
                  <a:schemeClr val="tx1">
                    <a:lumMod val="65000"/>
                    <a:lumOff val="35000"/>
                  </a:schemeClr>
                </a:solidFill>
                <a:latin typeface="Arial" panose="020B0604020202020204" pitchFamily="34" charset="0"/>
                <a:cs typeface="Arial" panose="020B0604020202020204" pitchFamily="34" charset="0"/>
              </a:rPr>
              <a:t>NASA Course Series</a:t>
            </a:r>
            <a:endParaRPr lang="ko-KR" altLang="en-US"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직사각형 8">
            <a:extLst>
              <a:ext uri="{FF2B5EF4-FFF2-40B4-BE49-F238E27FC236}">
                <a16:creationId xmlns:a16="http://schemas.microsoft.com/office/drawing/2014/main" id="{502CB791-271F-1F57-B017-FC2B2F20AB10}"/>
              </a:ext>
            </a:extLst>
          </p:cNvPr>
          <p:cNvSpPr/>
          <p:nvPr/>
        </p:nvSpPr>
        <p:spPr>
          <a:xfrm>
            <a:off x="4488625" y="2174666"/>
            <a:ext cx="4378709" cy="3970318"/>
          </a:xfrm>
          <a:prstGeom prst="rect">
            <a:avLst/>
          </a:prstGeom>
        </p:spPr>
        <p:txBody>
          <a:bodyPr wrap="square">
            <a:spAutoFit/>
          </a:bodyPr>
          <a:lstStyle/>
          <a:p>
            <a:pPr marL="174625" lvl="1" indent="-174625">
              <a:buFont typeface="Arial" panose="020B0604020202020204" pitchFamily="34" charset="0"/>
              <a:buChar char="•"/>
              <a:tabLst>
                <a:tab pos="174625" algn="l"/>
              </a:tabLst>
            </a:pPr>
            <a:r>
              <a:rPr lang="en-US" altLang="ko-KR" dirty="0">
                <a:latin typeface="Arial" panose="020B0604020202020204" pitchFamily="34" charset="0"/>
                <a:cs typeface="Arial" panose="020B0604020202020204" pitchFamily="34" charset="0"/>
              </a:rPr>
              <a:t>Offer </a:t>
            </a:r>
            <a:r>
              <a:rPr lang="en-US" altLang="ko-KR" u="sng" dirty="0">
                <a:latin typeface="Arial" panose="020B0604020202020204" pitchFamily="34" charset="0"/>
                <a:cs typeface="Arial" panose="020B0604020202020204" pitchFamily="34" charset="0"/>
              </a:rPr>
              <a:t>NASA Psyche Mission Innovation Toolkit</a:t>
            </a:r>
            <a:r>
              <a:rPr lang="en-US" altLang="ko-KR" b="1" dirty="0">
                <a:latin typeface="Arial" panose="020B0604020202020204" pitchFamily="34" charset="0"/>
                <a:cs typeface="Arial" panose="020B0604020202020204" pitchFamily="34" charset="0"/>
              </a:rPr>
              <a:t>, </a:t>
            </a:r>
            <a:r>
              <a:rPr lang="en-US" altLang="ko-KR" u="sng" dirty="0">
                <a:latin typeface="Arial" panose="020B0604020202020204" pitchFamily="34" charset="0"/>
                <a:cs typeface="Arial" panose="020B0604020202020204" pitchFamily="34" charset="0"/>
              </a:rPr>
              <a:t>free online courses for the real-world challenges and skills </a:t>
            </a:r>
            <a:r>
              <a:rPr lang="en-US" altLang="ko-KR" dirty="0">
                <a:latin typeface="Arial" panose="020B0604020202020204" pitchFamily="34" charset="0"/>
                <a:cs typeface="Arial" panose="020B0604020202020204" pitchFamily="34" charset="0"/>
              </a:rPr>
              <a:t>associated with the spacecraft design.</a:t>
            </a:r>
          </a:p>
          <a:p>
            <a:pPr marL="174625" lvl="1" indent="-174625">
              <a:buFont typeface="Arial" panose="020B0604020202020204" pitchFamily="34" charset="0"/>
              <a:buChar char="•"/>
              <a:tabLst>
                <a:tab pos="174625" algn="l"/>
              </a:tabLst>
            </a:pPr>
            <a:endParaRPr lang="en-US" altLang="ko-KR" dirty="0">
              <a:solidFill>
                <a:srgbClr val="FF0000"/>
              </a:solidFill>
              <a:latin typeface="Arial" panose="020B0604020202020204" pitchFamily="34" charset="0"/>
              <a:cs typeface="Arial" panose="020B0604020202020204" pitchFamily="34" charset="0"/>
            </a:endParaRPr>
          </a:p>
          <a:p>
            <a:pPr marL="174625" lvl="1" indent="-174625">
              <a:buFont typeface="Arial" panose="020B0604020202020204" pitchFamily="34" charset="0"/>
              <a:buChar char="•"/>
              <a:tabLst>
                <a:tab pos="174625" algn="l"/>
              </a:tabLst>
            </a:pPr>
            <a:r>
              <a:rPr lang="en-US" altLang="ko-KR" dirty="0">
                <a:latin typeface="Arial" panose="020B0604020202020204" pitchFamily="34" charset="0"/>
                <a:cs typeface="Arial" panose="020B0604020202020204" pitchFamily="34" charset="0"/>
              </a:rPr>
              <a:t>Provide </a:t>
            </a:r>
            <a:r>
              <a:rPr lang="en-US" altLang="ko-KR" u="sng" dirty="0">
                <a:latin typeface="Arial" panose="020B0604020202020204" pitchFamily="34" charset="0"/>
                <a:cs typeface="Arial" panose="020B0604020202020204" pitchFamily="34" charset="0"/>
              </a:rPr>
              <a:t>Space Mission Program</a:t>
            </a:r>
            <a:r>
              <a:rPr lang="en-US" altLang="ko-KR" dirty="0">
                <a:latin typeface="Arial" panose="020B0604020202020204" pitchFamily="34" charset="0"/>
                <a:cs typeface="Arial" panose="020B0604020202020204" pitchFamily="34" charset="0"/>
              </a:rPr>
              <a:t> to help students about the creation </a:t>
            </a:r>
            <a:r>
              <a:rPr lang="en-US" altLang="ko-KR" u="sng" dirty="0">
                <a:latin typeface="Arial" panose="020B0604020202020204" pitchFamily="34" charset="0"/>
                <a:cs typeface="Arial" panose="020B0604020202020204" pitchFamily="34" charset="0"/>
              </a:rPr>
              <a:t>of a NASA space project </a:t>
            </a:r>
            <a:r>
              <a:rPr lang="en-US" altLang="ko-KR" dirty="0">
                <a:latin typeface="Arial" panose="020B0604020202020204" pitchFamily="34" charset="0"/>
                <a:cs typeface="Arial" panose="020B0604020202020204" pitchFamily="34" charset="0"/>
              </a:rPr>
              <a:t>(submission of a proposal, design, modeling, etc.)</a:t>
            </a:r>
          </a:p>
          <a:p>
            <a:pPr marL="174625" lvl="1" indent="-174625">
              <a:buFont typeface="Arial" panose="020B0604020202020204" pitchFamily="34" charset="0"/>
              <a:buChar char="•"/>
              <a:tabLst>
                <a:tab pos="174625" algn="l"/>
              </a:tabLst>
            </a:pPr>
            <a:endParaRPr lang="en-US" altLang="ko-KR" dirty="0">
              <a:solidFill>
                <a:srgbClr val="FF0000"/>
              </a:solidFill>
              <a:latin typeface="Arial" panose="020B0604020202020204" pitchFamily="34" charset="0"/>
              <a:cs typeface="Arial" panose="020B0604020202020204" pitchFamily="34" charset="0"/>
            </a:endParaRPr>
          </a:p>
          <a:p>
            <a:pPr marL="174625" lvl="1" indent="-174625">
              <a:buFont typeface="Arial" panose="020B0604020202020204" pitchFamily="34" charset="0"/>
              <a:buChar char="•"/>
              <a:tabLst>
                <a:tab pos="174625" algn="l"/>
              </a:tabLst>
            </a:pPr>
            <a:r>
              <a:rPr lang="en-US" altLang="ko-KR" dirty="0">
                <a:latin typeface="Arial" panose="020B0604020202020204" pitchFamily="34" charset="0"/>
                <a:cs typeface="Arial" panose="020B0604020202020204" pitchFamily="34" charset="0"/>
              </a:rPr>
              <a:t>Develop </a:t>
            </a:r>
            <a:r>
              <a:rPr lang="en-US" altLang="ko-KR" u="sng" dirty="0">
                <a:latin typeface="Arial" panose="020B0604020202020204" pitchFamily="34" charset="0"/>
                <a:cs typeface="Arial" panose="020B0604020202020204" pitchFamily="34" charset="0"/>
              </a:rPr>
              <a:t>Inclusive Mindset Program</a:t>
            </a:r>
            <a:r>
              <a:rPr lang="en-US" altLang="ko-KR" dirty="0">
                <a:latin typeface="Arial" panose="020B0604020202020204" pitchFamily="34" charset="0"/>
                <a:cs typeface="Arial" panose="020B0604020202020204" pitchFamily="34" charset="0"/>
              </a:rPr>
              <a:t> for students to work in teams and learn about techniques for developing </a:t>
            </a:r>
            <a:r>
              <a:rPr lang="en-US" altLang="ko-KR" u="sng" dirty="0">
                <a:latin typeface="Arial" panose="020B0604020202020204" pitchFamily="34" charset="0"/>
                <a:cs typeface="Arial" panose="020B0604020202020204" pitchFamily="34" charset="0"/>
              </a:rPr>
              <a:t>a positive and inclusive mindset</a:t>
            </a:r>
            <a:r>
              <a:rPr lang="en-US" altLang="ko-KR"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3341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983262C-16DC-4236-9A65-456F79B269CC}"/>
              </a:ext>
            </a:extLst>
          </p:cNvPr>
          <p:cNvSpPr>
            <a:spLocks noGrp="1"/>
          </p:cNvSpPr>
          <p:nvPr>
            <p:ph type="title"/>
          </p:nvPr>
        </p:nvSpPr>
        <p:spPr/>
        <p:txBody>
          <a:bodyPr/>
          <a:lstStyle/>
          <a:p>
            <a:r>
              <a:rPr lang="en-US" altLang="ko-KR" b="1" dirty="0"/>
              <a:t>Innovative Cases: </a:t>
            </a:r>
            <a:r>
              <a:rPr lang="en-US" altLang="ko-KR" b="1" dirty="0">
                <a:solidFill>
                  <a:srgbClr val="C00000"/>
                </a:solidFill>
              </a:rPr>
              <a:t>Entrepreneurial Spirit</a:t>
            </a:r>
            <a:endParaRPr lang="ko-KR" altLang="en-US" b="1" dirty="0">
              <a:solidFill>
                <a:srgbClr val="C00000"/>
              </a:solidFill>
            </a:endParaRPr>
          </a:p>
        </p:txBody>
      </p:sp>
      <p:sp>
        <p:nvSpPr>
          <p:cNvPr id="4" name="슬라이드 번호 개체 틀 3">
            <a:extLst>
              <a:ext uri="{FF2B5EF4-FFF2-40B4-BE49-F238E27FC236}">
                <a16:creationId xmlns:a16="http://schemas.microsoft.com/office/drawing/2014/main" id="{6FC6A65D-3C16-4A53-9A8B-7B298A3D5481}"/>
              </a:ext>
            </a:extLst>
          </p:cNvPr>
          <p:cNvSpPr>
            <a:spLocks noGrp="1"/>
          </p:cNvSpPr>
          <p:nvPr>
            <p:ph type="sldNum" sz="quarter" idx="10"/>
          </p:nvPr>
        </p:nvSpPr>
        <p:spPr>
          <a:xfrm>
            <a:off x="8507588" y="6494289"/>
            <a:ext cx="614363" cy="319087"/>
          </a:xfrm>
        </p:spPr>
        <p:txBody>
          <a:bodyPr/>
          <a:lstStyle/>
          <a:p>
            <a:pPr>
              <a:defRPr/>
            </a:pPr>
            <a:fld id="{7661C71A-3E6F-4615-9121-02F609A98B1D}" type="slidenum">
              <a:rPr lang="en-US" altLang="ko-KR" smtClean="0">
                <a:solidFill>
                  <a:srgbClr val="000000"/>
                </a:solidFill>
              </a:rPr>
              <a:pPr>
                <a:defRPr/>
              </a:pPr>
              <a:t>24</a:t>
            </a:fld>
            <a:endParaRPr lang="en-US" altLang="ko-KR" dirty="0">
              <a:solidFill>
                <a:srgbClr val="000000"/>
              </a:solidFill>
            </a:endParaRPr>
          </a:p>
        </p:txBody>
      </p:sp>
      <p:sp>
        <p:nvSpPr>
          <p:cNvPr id="5" name="직사각형 4">
            <a:extLst>
              <a:ext uri="{FF2B5EF4-FFF2-40B4-BE49-F238E27FC236}">
                <a16:creationId xmlns:a16="http://schemas.microsoft.com/office/drawing/2014/main" id="{8D2AF0A5-787F-4304-8E08-15A2133D565B}"/>
              </a:ext>
            </a:extLst>
          </p:cNvPr>
          <p:cNvSpPr/>
          <p:nvPr/>
        </p:nvSpPr>
        <p:spPr>
          <a:xfrm>
            <a:off x="0" y="980890"/>
            <a:ext cx="4572000" cy="984885"/>
          </a:xfrm>
          <a:prstGeom prst="rect">
            <a:avLst/>
          </a:prstGeom>
        </p:spPr>
        <p:txBody>
          <a:bodyPr wrap="square">
            <a:spAutoFit/>
          </a:bodyPr>
          <a:lstStyle/>
          <a:p>
            <a:pPr algn="ctr"/>
            <a:r>
              <a:rPr lang="en-US" altLang="ko-KR" sz="2000" b="1" dirty="0">
                <a:solidFill>
                  <a:srgbClr val="0070C0"/>
                </a:solidFill>
                <a:latin typeface="Arial" panose="020B0604020202020204" pitchFamily="34" charset="0"/>
                <a:cs typeface="Arial" panose="020B0604020202020204" pitchFamily="34" charset="0"/>
              </a:rPr>
              <a:t>Simon Fraser University</a:t>
            </a:r>
          </a:p>
          <a:p>
            <a:pPr algn="ctr"/>
            <a:r>
              <a:rPr lang="en-US" altLang="ko-KR" b="1" dirty="0">
                <a:solidFill>
                  <a:srgbClr val="0070C0"/>
                </a:solidFill>
                <a:latin typeface="Arial" panose="020B0604020202020204" pitchFamily="34" charset="0"/>
                <a:cs typeface="Arial" panose="020B0604020202020204" pitchFamily="34" charset="0"/>
              </a:rPr>
              <a:t>Canada</a:t>
            </a:r>
          </a:p>
          <a:p>
            <a:pPr algn="ctr"/>
            <a:r>
              <a:rPr lang="en-US" altLang="ko-KR" b="1" dirty="0">
                <a:solidFill>
                  <a:schemeClr val="tx1">
                    <a:lumMod val="65000"/>
                    <a:lumOff val="35000"/>
                  </a:schemeClr>
                </a:solidFill>
                <a:latin typeface="Arial" panose="020B0604020202020204" pitchFamily="34" charset="0"/>
                <a:cs typeface="Arial" panose="020B0604020202020204" pitchFamily="34" charset="0"/>
              </a:rPr>
              <a:t>4D LABS</a:t>
            </a:r>
            <a:endParaRPr lang="ko-KR" altLang="en-US"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직사각형 5">
            <a:extLst>
              <a:ext uri="{FF2B5EF4-FFF2-40B4-BE49-F238E27FC236}">
                <a16:creationId xmlns:a16="http://schemas.microsoft.com/office/drawing/2014/main" id="{2CCA34AB-F03B-44C5-AC38-50A1D2B16431}"/>
              </a:ext>
            </a:extLst>
          </p:cNvPr>
          <p:cNvSpPr/>
          <p:nvPr/>
        </p:nvSpPr>
        <p:spPr>
          <a:xfrm>
            <a:off x="243681" y="2142698"/>
            <a:ext cx="4211961" cy="4247317"/>
          </a:xfrm>
          <a:prstGeom prst="rect">
            <a:avLst/>
          </a:prstGeom>
        </p:spPr>
        <p:txBody>
          <a:bodyPr wrap="square">
            <a:spAutoFit/>
          </a:bodyPr>
          <a:lstStyle/>
          <a:p>
            <a:pPr marL="182563" lvl="1" indent="-182563">
              <a:buFont typeface="Arial" panose="020B0604020202020204" pitchFamily="34" charset="0"/>
              <a:buChar char="•"/>
              <a:tabLst>
                <a:tab pos="174625" algn="l"/>
              </a:tabLst>
            </a:pPr>
            <a:r>
              <a:rPr lang="en-US" altLang="ko-KR" dirty="0">
                <a:latin typeface="Arial" panose="020B0604020202020204" pitchFamily="34" charset="0"/>
                <a:cs typeface="Arial" panose="020B0604020202020204" pitchFamily="34" charset="0"/>
              </a:rPr>
              <a:t>Train the students to </a:t>
            </a:r>
            <a:r>
              <a:rPr lang="en-US" altLang="ko-KR" u="sng" dirty="0">
                <a:latin typeface="Arial" panose="020B0604020202020204" pitchFamily="34" charset="0"/>
                <a:cs typeface="Arial" panose="020B0604020202020204" pitchFamily="34" charset="0"/>
              </a:rPr>
              <a:t>turn their ideas into tangible solutions</a:t>
            </a:r>
            <a:r>
              <a:rPr lang="en-US" altLang="ko-KR" dirty="0">
                <a:latin typeface="Arial" panose="020B0604020202020204" pitchFamily="34" charset="0"/>
                <a:cs typeface="Arial" panose="020B0604020202020204" pitchFamily="34" charset="0"/>
              </a:rPr>
              <a:t> to benefit society through scientific fabrication and </a:t>
            </a:r>
            <a:r>
              <a:rPr lang="en-US" altLang="ko-KR" u="sng" dirty="0">
                <a:latin typeface="Arial" panose="020B0604020202020204" pitchFamily="34" charset="0"/>
                <a:cs typeface="Arial" panose="020B0604020202020204" pitchFamily="34" charset="0"/>
              </a:rPr>
              <a:t>entrepreneurship</a:t>
            </a:r>
            <a:r>
              <a:rPr lang="en-US" altLang="ko-KR" dirty="0">
                <a:latin typeface="Arial" panose="020B0604020202020204" pitchFamily="34" charset="0"/>
                <a:cs typeface="Arial" panose="020B0604020202020204" pitchFamily="34" charset="0"/>
              </a:rPr>
              <a:t>.</a:t>
            </a:r>
          </a:p>
          <a:p>
            <a:pPr marL="182563" lvl="1" indent="-182563">
              <a:buFont typeface="Arial" panose="020B0604020202020204" pitchFamily="34" charset="0"/>
              <a:buChar char="•"/>
              <a:tabLst>
                <a:tab pos="174625" algn="l"/>
              </a:tabLst>
            </a:pPr>
            <a:endParaRPr lang="en-US" altLang="ko-KR" dirty="0">
              <a:latin typeface="Arial" panose="020B0604020202020204" pitchFamily="34" charset="0"/>
              <a:cs typeface="Arial" panose="020B0604020202020204" pitchFamily="34" charset="0"/>
            </a:endParaRPr>
          </a:p>
          <a:p>
            <a:pPr marL="182563" lvl="1" indent="-182563">
              <a:buFont typeface="Arial" panose="020B0604020202020204" pitchFamily="34" charset="0"/>
              <a:buChar char="•"/>
              <a:tabLst>
                <a:tab pos="174625" algn="l"/>
              </a:tabLst>
            </a:pPr>
            <a:r>
              <a:rPr lang="en-US" altLang="ko-KR" dirty="0">
                <a:latin typeface="Arial" panose="020B0604020202020204" pitchFamily="34" charset="0"/>
                <a:cs typeface="Arial" panose="020B0604020202020204" pitchFamily="34" charset="0"/>
              </a:rPr>
              <a:t>Prepare </a:t>
            </a:r>
            <a:r>
              <a:rPr lang="en-US" altLang="ko-KR" u="sng" dirty="0">
                <a:latin typeface="Arial" panose="020B0604020202020204" pitchFamily="34" charset="0"/>
                <a:cs typeface="Arial" panose="020B0604020202020204" pitchFamily="34" charset="0"/>
              </a:rPr>
              <a:t>the next generation of globally-minded problem solvers</a:t>
            </a:r>
            <a:r>
              <a:rPr lang="en-US" altLang="ko-KR" dirty="0">
                <a:latin typeface="Arial" panose="020B0604020202020204" pitchFamily="34" charset="0"/>
                <a:cs typeface="Arial" panose="020B0604020202020204" pitchFamily="34" charset="0"/>
              </a:rPr>
              <a:t> who will have critical capabilities of research and development.</a:t>
            </a:r>
            <a:endParaRPr lang="en-US" altLang="ko-KR" u="sng" dirty="0">
              <a:latin typeface="Arial" panose="020B0604020202020204" pitchFamily="34" charset="0"/>
              <a:cs typeface="Arial" panose="020B0604020202020204" pitchFamily="34" charset="0"/>
            </a:endParaRPr>
          </a:p>
          <a:p>
            <a:pPr marL="0" lvl="1">
              <a:tabLst>
                <a:tab pos="174625" algn="l"/>
              </a:tabLst>
            </a:pPr>
            <a:endParaRPr lang="en-US" altLang="ko-KR" u="sng" dirty="0">
              <a:latin typeface="Arial" panose="020B0604020202020204" pitchFamily="34" charset="0"/>
              <a:cs typeface="Arial" panose="020B0604020202020204" pitchFamily="34" charset="0"/>
            </a:endParaRPr>
          </a:p>
          <a:p>
            <a:pPr marL="182563" lvl="1" indent="-182563">
              <a:buFont typeface="Arial" panose="020B0604020202020204" pitchFamily="34" charset="0"/>
              <a:buChar char="•"/>
              <a:tabLst>
                <a:tab pos="174625" algn="l"/>
              </a:tabLst>
            </a:pPr>
            <a:r>
              <a:rPr lang="en-US" altLang="ko-KR" u="sng" dirty="0">
                <a:latin typeface="Arial" panose="020B0604020202020204" pitchFamily="34" charset="0"/>
                <a:cs typeface="Arial" panose="020B0604020202020204" pitchFamily="34" charset="0"/>
              </a:rPr>
              <a:t>Attract innovative companies from around the world to locate their innovations in British Columbia, Canada</a:t>
            </a:r>
            <a:r>
              <a:rPr lang="en-US" altLang="ko-KR" dirty="0">
                <a:latin typeface="Arial" panose="020B0604020202020204" pitchFamily="34" charset="0"/>
                <a:cs typeface="Arial" panose="020B0604020202020204" pitchFamily="34" charset="0"/>
              </a:rPr>
              <a:t>.</a:t>
            </a:r>
          </a:p>
          <a:p>
            <a:pPr marL="182563" lvl="1" indent="-182563">
              <a:buFont typeface="Arial" panose="020B0604020202020204" pitchFamily="34" charset="0"/>
              <a:buChar char="•"/>
              <a:tabLst>
                <a:tab pos="174625" algn="l"/>
              </a:tabLst>
            </a:pPr>
            <a:endParaRPr lang="en-US" altLang="ko-KR" dirty="0">
              <a:latin typeface="Arial" panose="020B0604020202020204" pitchFamily="34" charset="0"/>
              <a:cs typeface="Arial" panose="020B0604020202020204" pitchFamily="34" charset="0"/>
            </a:endParaRPr>
          </a:p>
        </p:txBody>
      </p:sp>
      <p:sp>
        <p:nvSpPr>
          <p:cNvPr id="8" name="직사각형 7">
            <a:extLst>
              <a:ext uri="{FF2B5EF4-FFF2-40B4-BE49-F238E27FC236}">
                <a16:creationId xmlns:a16="http://schemas.microsoft.com/office/drawing/2014/main" id="{D069AE1E-A572-5192-021A-73708F05F3FE}"/>
              </a:ext>
            </a:extLst>
          </p:cNvPr>
          <p:cNvSpPr/>
          <p:nvPr/>
        </p:nvSpPr>
        <p:spPr>
          <a:xfrm>
            <a:off x="4264397" y="945892"/>
            <a:ext cx="4572000" cy="984885"/>
          </a:xfrm>
          <a:prstGeom prst="rect">
            <a:avLst/>
          </a:prstGeom>
        </p:spPr>
        <p:txBody>
          <a:bodyPr wrap="square">
            <a:spAutoFit/>
          </a:bodyPr>
          <a:lstStyle/>
          <a:p>
            <a:pPr algn="ctr"/>
            <a:r>
              <a:rPr lang="en-US" altLang="ko-KR" sz="2000" b="1" dirty="0">
                <a:solidFill>
                  <a:srgbClr val="0070C0"/>
                </a:solidFill>
                <a:latin typeface="Arial" panose="020B0604020202020204" pitchFamily="34" charset="0"/>
                <a:cs typeface="Arial" panose="020B0604020202020204" pitchFamily="34" charset="0"/>
              </a:rPr>
              <a:t>Aalto University</a:t>
            </a:r>
          </a:p>
          <a:p>
            <a:pPr algn="ctr"/>
            <a:r>
              <a:rPr lang="en-US" altLang="ko-KR" b="1" dirty="0">
                <a:solidFill>
                  <a:srgbClr val="0070C0"/>
                </a:solidFill>
                <a:latin typeface="Arial" panose="020B0604020202020204" pitchFamily="34" charset="0"/>
                <a:cs typeface="Arial" panose="020B0604020202020204" pitchFamily="34" charset="0"/>
              </a:rPr>
              <a:t>Finland</a:t>
            </a:r>
          </a:p>
          <a:p>
            <a:pPr algn="ctr"/>
            <a:r>
              <a:rPr lang="en-US" altLang="ko-KR" b="1" dirty="0">
                <a:solidFill>
                  <a:schemeClr val="tx1">
                    <a:lumMod val="65000"/>
                    <a:lumOff val="35000"/>
                  </a:schemeClr>
                </a:solidFill>
                <a:latin typeface="Arial" panose="020B0604020202020204" pitchFamily="34" charset="0"/>
                <a:cs typeface="Arial" panose="020B0604020202020204" pitchFamily="34" charset="0"/>
              </a:rPr>
              <a:t>Product Development Project (PDP)</a:t>
            </a:r>
            <a:endParaRPr lang="ko-KR" altLang="en-US"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직사각형 8">
            <a:extLst>
              <a:ext uri="{FF2B5EF4-FFF2-40B4-BE49-F238E27FC236}">
                <a16:creationId xmlns:a16="http://schemas.microsoft.com/office/drawing/2014/main" id="{F691AAD1-DF76-8BA2-A636-E812470A0B8F}"/>
              </a:ext>
            </a:extLst>
          </p:cNvPr>
          <p:cNvSpPr/>
          <p:nvPr/>
        </p:nvSpPr>
        <p:spPr>
          <a:xfrm>
            <a:off x="4572000" y="2124412"/>
            <a:ext cx="4211961" cy="3970318"/>
          </a:xfrm>
          <a:prstGeom prst="rect">
            <a:avLst/>
          </a:prstGeom>
        </p:spPr>
        <p:txBody>
          <a:bodyPr wrap="square">
            <a:spAutoFit/>
          </a:bodyPr>
          <a:lstStyle/>
          <a:p>
            <a:pPr marL="182563" lvl="1" indent="-182563">
              <a:buFont typeface="Arial" panose="020B0604020202020204" pitchFamily="34" charset="0"/>
              <a:buChar char="•"/>
              <a:tabLst>
                <a:tab pos="174625" algn="l"/>
              </a:tabLst>
            </a:pPr>
            <a:r>
              <a:rPr lang="en-US" altLang="ko-KR" dirty="0">
                <a:latin typeface="Arial" panose="020B0604020202020204" pitchFamily="34" charset="0"/>
                <a:cs typeface="Arial" panose="020B0604020202020204" pitchFamily="34" charset="0"/>
              </a:rPr>
              <a:t>Offer </a:t>
            </a:r>
            <a:r>
              <a:rPr lang="en-US" altLang="ko-KR" u="sng" dirty="0">
                <a:latin typeface="Arial" panose="020B0604020202020204" pitchFamily="34" charset="0"/>
                <a:cs typeface="Arial" panose="020B0604020202020204" pitchFamily="34" charset="0"/>
              </a:rPr>
              <a:t>8-month long project course where learning is tied to a real-life entrepreneurial spirit</a:t>
            </a:r>
            <a:r>
              <a:rPr lang="en-US" altLang="ko-KR" dirty="0">
                <a:latin typeface="Arial" panose="020B0604020202020204" pitchFamily="34" charset="0"/>
                <a:cs typeface="Arial" panose="020B0604020202020204" pitchFamily="34" charset="0"/>
              </a:rPr>
              <a:t>, usually given by partner companies.</a:t>
            </a:r>
          </a:p>
          <a:p>
            <a:pPr marL="182563" lvl="1" indent="-182563">
              <a:buFont typeface="Arial" panose="020B0604020202020204" pitchFamily="34" charset="0"/>
              <a:buChar char="•"/>
              <a:tabLst>
                <a:tab pos="174625" algn="l"/>
              </a:tabLst>
            </a:pPr>
            <a:endParaRPr lang="en-US" altLang="ko-KR" dirty="0">
              <a:latin typeface="Arial" panose="020B0604020202020204" pitchFamily="34" charset="0"/>
              <a:cs typeface="Arial" panose="020B0604020202020204" pitchFamily="34" charset="0"/>
            </a:endParaRPr>
          </a:p>
          <a:p>
            <a:pPr marL="182563" lvl="1" indent="-182563">
              <a:buFont typeface="Arial" panose="020B0604020202020204" pitchFamily="34" charset="0"/>
              <a:buChar char="•"/>
              <a:tabLst>
                <a:tab pos="174625" algn="l"/>
              </a:tabLst>
            </a:pPr>
            <a:r>
              <a:rPr lang="en-US" altLang="ko-KR" dirty="0">
                <a:latin typeface="Arial" panose="020B0604020202020204" pitchFamily="34" charset="0"/>
                <a:cs typeface="Arial" panose="020B0604020202020204" pitchFamily="34" charset="0"/>
              </a:rPr>
              <a:t>Provide a </a:t>
            </a:r>
            <a:r>
              <a:rPr lang="en-US" altLang="ko-KR" u="sng" dirty="0">
                <a:latin typeface="Arial" panose="020B0604020202020204" pitchFamily="34" charset="0"/>
                <a:cs typeface="Arial" panose="020B0604020202020204" pitchFamily="34" charset="0"/>
              </a:rPr>
              <a:t>Uni-Design Factory</a:t>
            </a:r>
            <a:r>
              <a:rPr lang="en-US" altLang="ko-KR" dirty="0">
                <a:latin typeface="Arial" panose="020B0604020202020204" pitchFamily="34" charset="0"/>
                <a:cs typeface="Arial" panose="020B0604020202020204" pitchFamily="34" charset="0"/>
              </a:rPr>
              <a:t>, an </a:t>
            </a:r>
            <a:r>
              <a:rPr lang="en-US" altLang="ko-KR" u="sng" dirty="0">
                <a:latin typeface="Arial" panose="020B0604020202020204" pitchFamily="34" charset="0"/>
                <a:cs typeface="Arial" panose="020B0604020202020204" pitchFamily="34" charset="0"/>
              </a:rPr>
              <a:t>experimental co-creation platform</a:t>
            </a:r>
            <a:r>
              <a:rPr lang="en-US" altLang="ko-KR" dirty="0">
                <a:latin typeface="Arial" panose="020B0604020202020204" pitchFamily="34" charset="0"/>
                <a:cs typeface="Arial" panose="020B0604020202020204" pitchFamily="34" charset="0"/>
              </a:rPr>
              <a:t> for team working spaces, machine &amp; electro shops, etc.</a:t>
            </a:r>
          </a:p>
          <a:p>
            <a:pPr marL="182563" lvl="1" indent="-182563">
              <a:buFont typeface="Arial" panose="020B0604020202020204" pitchFamily="34" charset="0"/>
              <a:buChar char="•"/>
              <a:tabLst>
                <a:tab pos="174625" algn="l"/>
              </a:tabLst>
            </a:pPr>
            <a:endParaRPr lang="en-US" altLang="ko-KR" dirty="0">
              <a:latin typeface="Arial" panose="020B0604020202020204" pitchFamily="34" charset="0"/>
              <a:cs typeface="Arial" panose="020B0604020202020204" pitchFamily="34" charset="0"/>
            </a:endParaRPr>
          </a:p>
          <a:p>
            <a:pPr marL="182563" lvl="1" indent="-182563">
              <a:buFont typeface="Arial" panose="020B0604020202020204" pitchFamily="34" charset="0"/>
              <a:buChar char="•"/>
              <a:tabLst>
                <a:tab pos="174625" algn="l"/>
              </a:tabLst>
            </a:pPr>
            <a:r>
              <a:rPr lang="en-US" altLang="ko-KR" u="sng" dirty="0">
                <a:latin typeface="Arial" panose="020B0604020202020204" pitchFamily="34" charset="0"/>
                <a:cs typeface="Arial" panose="020B0604020202020204" pitchFamily="34" charset="0"/>
              </a:rPr>
              <a:t>The Project Schedule</a:t>
            </a:r>
            <a:r>
              <a:rPr lang="en-US" altLang="ko-KR" dirty="0">
                <a:latin typeface="Arial" panose="020B0604020202020204" pitchFamily="34" charset="0"/>
                <a:cs typeface="Arial" panose="020B0604020202020204" pitchFamily="34" charset="0"/>
              </a:rPr>
              <a:t>: the teams form in September and </a:t>
            </a:r>
            <a:r>
              <a:rPr lang="en-US" altLang="ko-KR" u="sng" dirty="0">
                <a:latin typeface="Arial" panose="020B0604020202020204" pitchFamily="34" charset="0"/>
                <a:cs typeface="Arial" panose="020B0604020202020204" pitchFamily="34" charset="0"/>
              </a:rPr>
              <a:t>deliver a functioning prototype in the final PDP Gala</a:t>
            </a:r>
            <a:r>
              <a:rPr lang="en-US" altLang="ko-KR" dirty="0">
                <a:latin typeface="Arial" panose="020B0604020202020204" pitchFamily="34" charset="0"/>
                <a:cs typeface="Arial" panose="020B0604020202020204" pitchFamily="34" charset="0"/>
              </a:rPr>
              <a:t> in May.</a:t>
            </a:r>
          </a:p>
        </p:txBody>
      </p:sp>
    </p:spTree>
    <p:extLst>
      <p:ext uri="{BB962C8B-B14F-4D97-AF65-F5344CB8AC3E}">
        <p14:creationId xmlns:p14="http://schemas.microsoft.com/office/powerpoint/2010/main" val="279439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983262C-16DC-4236-9A65-456F79B269CC}"/>
              </a:ext>
            </a:extLst>
          </p:cNvPr>
          <p:cNvSpPr>
            <a:spLocks noGrp="1"/>
          </p:cNvSpPr>
          <p:nvPr>
            <p:ph type="title"/>
          </p:nvPr>
        </p:nvSpPr>
        <p:spPr/>
        <p:txBody>
          <a:bodyPr/>
          <a:lstStyle/>
          <a:p>
            <a:r>
              <a:rPr lang="en-US" altLang="ko-KR" b="1" dirty="0"/>
              <a:t>Innovative Cases: </a:t>
            </a:r>
            <a:r>
              <a:rPr lang="en-US" altLang="ko-KR" b="1" dirty="0">
                <a:solidFill>
                  <a:srgbClr val="C00000"/>
                </a:solidFill>
              </a:rPr>
              <a:t>Ethical Value</a:t>
            </a:r>
            <a:endParaRPr lang="ko-KR" altLang="en-US" b="1" dirty="0">
              <a:solidFill>
                <a:srgbClr val="C00000"/>
              </a:solidFill>
            </a:endParaRPr>
          </a:p>
        </p:txBody>
      </p:sp>
      <p:sp>
        <p:nvSpPr>
          <p:cNvPr id="4" name="슬라이드 번호 개체 틀 3">
            <a:extLst>
              <a:ext uri="{FF2B5EF4-FFF2-40B4-BE49-F238E27FC236}">
                <a16:creationId xmlns:a16="http://schemas.microsoft.com/office/drawing/2014/main" id="{6FC6A65D-3C16-4A53-9A8B-7B298A3D5481}"/>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25</a:t>
            </a:fld>
            <a:endParaRPr lang="en-US" altLang="ko-KR" dirty="0">
              <a:solidFill>
                <a:srgbClr val="000000"/>
              </a:solidFill>
            </a:endParaRPr>
          </a:p>
        </p:txBody>
      </p:sp>
      <p:sp>
        <p:nvSpPr>
          <p:cNvPr id="7" name="직사각형 6">
            <a:extLst>
              <a:ext uri="{FF2B5EF4-FFF2-40B4-BE49-F238E27FC236}">
                <a16:creationId xmlns:a16="http://schemas.microsoft.com/office/drawing/2014/main" id="{B46C054B-F441-47FF-9AF3-5F2FB9425ABF}"/>
              </a:ext>
            </a:extLst>
          </p:cNvPr>
          <p:cNvSpPr/>
          <p:nvPr/>
        </p:nvSpPr>
        <p:spPr>
          <a:xfrm>
            <a:off x="-31712" y="965339"/>
            <a:ext cx="4572000" cy="984885"/>
          </a:xfrm>
          <a:prstGeom prst="rect">
            <a:avLst/>
          </a:prstGeom>
        </p:spPr>
        <p:txBody>
          <a:bodyPr wrap="square">
            <a:spAutoFit/>
          </a:bodyPr>
          <a:lstStyle/>
          <a:p>
            <a:pPr algn="ctr"/>
            <a:r>
              <a:rPr lang="en-US" altLang="ko-KR" sz="2000" b="1" dirty="0">
                <a:solidFill>
                  <a:srgbClr val="0070C0"/>
                </a:solidFill>
                <a:latin typeface="Arial" panose="020B0604020202020204" pitchFamily="34" charset="0"/>
                <a:cs typeface="Arial" panose="020B0604020202020204" pitchFamily="34" charset="0"/>
              </a:rPr>
              <a:t>Ecole 42</a:t>
            </a:r>
          </a:p>
          <a:p>
            <a:pPr algn="ctr"/>
            <a:r>
              <a:rPr lang="en-US" altLang="ko-KR" b="1" dirty="0">
                <a:solidFill>
                  <a:srgbClr val="0070C0"/>
                </a:solidFill>
                <a:latin typeface="Arial" panose="020B0604020202020204" pitchFamily="34" charset="0"/>
                <a:cs typeface="Arial" panose="020B0604020202020204" pitchFamily="34" charset="0"/>
              </a:rPr>
              <a:t>France</a:t>
            </a:r>
          </a:p>
          <a:p>
            <a:pPr algn="ctr"/>
            <a:r>
              <a:rPr lang="en-US" altLang="ko-KR" b="1" dirty="0">
                <a:solidFill>
                  <a:schemeClr val="tx1">
                    <a:lumMod val="65000"/>
                    <a:lumOff val="35000"/>
                  </a:schemeClr>
                </a:solidFill>
                <a:latin typeface="Arial" panose="020B0604020202020204" pitchFamily="34" charset="0"/>
                <a:cs typeface="Arial" panose="020B0604020202020204" pitchFamily="34" charset="0"/>
              </a:rPr>
              <a:t>42 Program</a:t>
            </a:r>
            <a:endParaRPr lang="ko-KR" altLang="en-US"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직사각형 7">
            <a:extLst>
              <a:ext uri="{FF2B5EF4-FFF2-40B4-BE49-F238E27FC236}">
                <a16:creationId xmlns:a16="http://schemas.microsoft.com/office/drawing/2014/main" id="{573F0E3B-80B9-4F08-989B-BB861E5CD09C}"/>
              </a:ext>
            </a:extLst>
          </p:cNvPr>
          <p:cNvSpPr/>
          <p:nvPr/>
        </p:nvSpPr>
        <p:spPr>
          <a:xfrm>
            <a:off x="244967" y="2192090"/>
            <a:ext cx="4297053" cy="3970318"/>
          </a:xfrm>
          <a:prstGeom prst="rect">
            <a:avLst/>
          </a:prstGeom>
        </p:spPr>
        <p:txBody>
          <a:bodyPr wrap="square">
            <a:spAutoFit/>
          </a:bodyPr>
          <a:lstStyle/>
          <a:p>
            <a:pPr marL="285750" lvl="0" indent="-285750">
              <a:buFont typeface="Arial" panose="020B0604020202020204" pitchFamily="34" charset="0"/>
              <a:buChar char="•"/>
              <a:defRPr/>
            </a:pPr>
            <a:r>
              <a:rPr lang="en-US" altLang="ko-KR" u="sng" dirty="0">
                <a:latin typeface="Arial" panose="020B0604020202020204" pitchFamily="34" charset="0"/>
                <a:cs typeface="Arial" panose="020B0604020202020204" pitchFamily="34" charset="0"/>
              </a:rPr>
              <a:t>Require high ethical value </a:t>
            </a:r>
            <a:r>
              <a:rPr lang="en-US" altLang="ko-KR" dirty="0">
                <a:latin typeface="Arial" panose="020B0604020202020204" pitchFamily="34" charset="0"/>
                <a:cs typeface="Arial" panose="020B0604020202020204" pitchFamily="34" charset="0"/>
              </a:rPr>
              <a:t>as they do not require a high-school diploma or a traditional certificate. Also, there is no tuition.</a:t>
            </a:r>
          </a:p>
          <a:p>
            <a:pPr marL="285750" lvl="0" indent="-285750">
              <a:buFont typeface="Arial" panose="020B0604020202020204" pitchFamily="34" charset="0"/>
              <a:buChar char="•"/>
              <a:defRPr/>
            </a:pPr>
            <a:endParaRPr lang="en-US" altLang="ko-KR"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altLang="ko-KR" dirty="0">
                <a:latin typeface="Arial" panose="020B0604020202020204" pitchFamily="34" charset="0"/>
                <a:cs typeface="Arial" panose="020B0604020202020204" pitchFamily="34" charset="0"/>
              </a:rPr>
              <a:t>Classes are conducted </a:t>
            </a:r>
            <a:r>
              <a:rPr lang="en-US" altLang="ko-KR" u="sng" dirty="0">
                <a:latin typeface="Arial" panose="020B0604020202020204" pitchFamily="34" charset="0"/>
                <a:cs typeface="Arial" panose="020B0604020202020204" pitchFamily="34" charset="0"/>
              </a:rPr>
              <a:t>with no teachers and classes</a:t>
            </a:r>
            <a:r>
              <a:rPr lang="en-US" altLang="ko-KR" dirty="0">
                <a:latin typeface="Arial" panose="020B0604020202020204" pitchFamily="34" charset="0"/>
                <a:cs typeface="Arial" panose="020B0604020202020204" pitchFamily="34" charset="0"/>
              </a:rPr>
              <a:t>. Thus, the students must have a high ethical value in working with other students.</a:t>
            </a:r>
          </a:p>
          <a:p>
            <a:pPr lvl="0">
              <a:defRPr/>
            </a:pPr>
            <a:endParaRPr lang="en-US" altLang="ko-KR"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altLang="ko-KR" u="sng" dirty="0">
                <a:latin typeface="Arial" panose="020B0604020202020204" pitchFamily="34" charset="0"/>
                <a:cs typeface="Arial" panose="020B0604020202020204" pitchFamily="34" charset="0"/>
              </a:rPr>
              <a:t>Courses are project-based </a:t>
            </a:r>
            <a:r>
              <a:rPr lang="en-US" altLang="ko-KR" dirty="0">
                <a:latin typeface="Arial" panose="020B0604020202020204" pitchFamily="34" charset="0"/>
                <a:cs typeface="Arial" panose="020B0604020202020204" pitchFamily="34" charset="0"/>
              </a:rPr>
              <a:t>and students learn advanced computer programming skills, interpersonal skills, and problem-solving skills.</a:t>
            </a:r>
          </a:p>
        </p:txBody>
      </p:sp>
      <p:sp>
        <p:nvSpPr>
          <p:cNvPr id="9" name="직사각형 8">
            <a:extLst>
              <a:ext uri="{FF2B5EF4-FFF2-40B4-BE49-F238E27FC236}">
                <a16:creationId xmlns:a16="http://schemas.microsoft.com/office/drawing/2014/main" id="{A5395E76-A45C-259A-1585-02147581B489}"/>
              </a:ext>
            </a:extLst>
          </p:cNvPr>
          <p:cNvSpPr/>
          <p:nvPr/>
        </p:nvSpPr>
        <p:spPr>
          <a:xfrm>
            <a:off x="4283968" y="965339"/>
            <a:ext cx="4572000" cy="984885"/>
          </a:xfrm>
          <a:prstGeom prst="rect">
            <a:avLst/>
          </a:prstGeom>
        </p:spPr>
        <p:txBody>
          <a:bodyPr wrap="square">
            <a:spAutoFit/>
          </a:bodyPr>
          <a:lstStyle/>
          <a:p>
            <a:pPr algn="ctr"/>
            <a:r>
              <a:rPr lang="en-US" altLang="ko-KR" sz="2000" b="1" dirty="0">
                <a:solidFill>
                  <a:srgbClr val="0070C0"/>
                </a:solidFill>
                <a:latin typeface="Arial" panose="020B0604020202020204" pitchFamily="34" charset="0"/>
                <a:cs typeface="Arial" panose="020B0604020202020204" pitchFamily="34" charset="0"/>
              </a:rPr>
              <a:t>Franklin University Switzerland</a:t>
            </a:r>
          </a:p>
          <a:p>
            <a:pPr algn="ctr"/>
            <a:r>
              <a:rPr lang="en-US" altLang="ko-KR" b="1" dirty="0">
                <a:solidFill>
                  <a:srgbClr val="0070C0"/>
                </a:solidFill>
                <a:latin typeface="Arial" panose="020B0604020202020204" pitchFamily="34" charset="0"/>
                <a:cs typeface="Arial" panose="020B0604020202020204" pitchFamily="34" charset="0"/>
              </a:rPr>
              <a:t>Switzerland</a:t>
            </a:r>
          </a:p>
          <a:p>
            <a:pPr algn="ctr"/>
            <a:r>
              <a:rPr lang="en-US" altLang="ko-KR" b="1" dirty="0">
                <a:solidFill>
                  <a:schemeClr val="tx1">
                    <a:lumMod val="65000"/>
                    <a:lumOff val="35000"/>
                  </a:schemeClr>
                </a:solidFill>
                <a:latin typeface="Arial" panose="020B0604020202020204" pitchFamily="34" charset="0"/>
                <a:cs typeface="Arial" panose="020B0604020202020204" pitchFamily="34" charset="0"/>
              </a:rPr>
              <a:t>Sustainable Cities Program</a:t>
            </a:r>
            <a:endParaRPr lang="ko-KR" altLang="en-US"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2" name="직사각형 11">
            <a:extLst>
              <a:ext uri="{FF2B5EF4-FFF2-40B4-BE49-F238E27FC236}">
                <a16:creationId xmlns:a16="http://schemas.microsoft.com/office/drawing/2014/main" id="{75DE2AEA-1228-CD93-4357-A3675D1C7095}"/>
              </a:ext>
            </a:extLst>
          </p:cNvPr>
          <p:cNvSpPr/>
          <p:nvPr/>
        </p:nvSpPr>
        <p:spPr>
          <a:xfrm>
            <a:off x="4558915" y="2188649"/>
            <a:ext cx="4405573" cy="3970318"/>
          </a:xfrm>
          <a:prstGeom prst="rect">
            <a:avLst/>
          </a:prstGeom>
        </p:spPr>
        <p:txBody>
          <a:bodyPr wrap="square">
            <a:spAutoFit/>
          </a:bodyPr>
          <a:lstStyle/>
          <a:p>
            <a:pPr marL="285750" lvl="0" indent="-285750">
              <a:buFont typeface="Arial" panose="020B0604020202020204" pitchFamily="34" charset="0"/>
              <a:buChar char="•"/>
              <a:defRPr/>
            </a:pPr>
            <a:r>
              <a:rPr lang="en-US" altLang="ko-KR" u="sng" dirty="0">
                <a:latin typeface="Arial" panose="020B0604020202020204" pitchFamily="34" charset="0"/>
                <a:cs typeface="Arial" panose="020B0604020202020204" pitchFamily="34" charset="0"/>
              </a:rPr>
              <a:t>Explore different facets of urban sustainability</a:t>
            </a:r>
            <a:r>
              <a:rPr lang="en-US" altLang="ko-KR" dirty="0">
                <a:latin typeface="Arial" panose="020B0604020202020204" pitchFamily="34" charset="0"/>
                <a:cs typeface="Arial" panose="020B0604020202020204" pitchFamily="34" charset="0"/>
              </a:rPr>
              <a:t>: heritage and culture, ideas and solutions </a:t>
            </a:r>
            <a:r>
              <a:rPr lang="en-US" altLang="ko-KR" u="sng" dirty="0">
                <a:latin typeface="Arial" panose="020B0604020202020204" pitchFamily="34" charset="0"/>
                <a:cs typeface="Arial" panose="020B0604020202020204" pitchFamily="34" charset="0"/>
              </a:rPr>
              <a:t>for social justice and urban nature</a:t>
            </a:r>
            <a:r>
              <a:rPr lang="en-US" altLang="ko-KR" dirty="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defRPr/>
            </a:pPr>
            <a:endParaRPr lang="en-US" altLang="ko-KR" dirty="0">
              <a:solidFill>
                <a:srgbClr val="FF0000"/>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altLang="ko-KR" dirty="0">
                <a:latin typeface="Arial" panose="020B0604020202020204" pitchFamily="34" charset="0"/>
                <a:cs typeface="Arial" panose="020B0604020202020204" pitchFamily="34" charset="0"/>
              </a:rPr>
              <a:t>Emphasize an understanding of the 2030 Agenda for Sustainable Development and the </a:t>
            </a:r>
            <a:r>
              <a:rPr lang="en-US" altLang="ko-KR" u="sng" dirty="0">
                <a:latin typeface="Arial" panose="020B0604020202020204" pitchFamily="34" charset="0"/>
                <a:cs typeface="Arial" panose="020B0604020202020204" pitchFamily="34" charset="0"/>
              </a:rPr>
              <a:t>17 Sustainable Development Goals.</a:t>
            </a:r>
          </a:p>
          <a:p>
            <a:pPr marL="285750" lvl="0" indent="-285750">
              <a:buFont typeface="Arial" panose="020B0604020202020204" pitchFamily="34" charset="0"/>
              <a:buChar char="•"/>
              <a:defRPr/>
            </a:pPr>
            <a:endParaRPr lang="en-US" altLang="ko-KR" dirty="0">
              <a:solidFill>
                <a:srgbClr val="FF0000"/>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altLang="ko-KR" dirty="0">
                <a:latin typeface="Arial" panose="020B0604020202020204" pitchFamily="34" charset="0"/>
                <a:cs typeface="Arial" panose="020B0604020202020204" pitchFamily="34" charset="0"/>
              </a:rPr>
              <a:t>Provide an </a:t>
            </a:r>
            <a:r>
              <a:rPr lang="en-US" altLang="ko-KR" u="sng" dirty="0">
                <a:latin typeface="Arial" panose="020B0604020202020204" pitchFamily="34" charset="0"/>
                <a:cs typeface="Arial" panose="020B0604020202020204" pitchFamily="34" charset="0"/>
              </a:rPr>
              <a:t>“On-Site” learning</a:t>
            </a:r>
            <a:r>
              <a:rPr lang="en-US" altLang="ko-KR" dirty="0">
                <a:latin typeface="Arial" panose="020B0604020202020204" pitchFamily="34" charset="0"/>
                <a:cs typeface="Arial" panose="020B0604020202020204" pitchFamily="34" charset="0"/>
              </a:rPr>
              <a:t>, to help students experience how sustainability works up close and in practice </a:t>
            </a:r>
            <a:r>
              <a:rPr lang="en-US" altLang="ko-KR" u="sng" dirty="0">
                <a:latin typeface="Arial" panose="020B0604020202020204" pitchFamily="34" charset="0"/>
                <a:cs typeface="Arial" panose="020B0604020202020204" pitchFamily="34" charset="0"/>
              </a:rPr>
              <a:t>at the partnering organizations.</a:t>
            </a:r>
          </a:p>
        </p:txBody>
      </p:sp>
    </p:spTree>
    <p:extLst>
      <p:ext uri="{BB962C8B-B14F-4D97-AF65-F5344CB8AC3E}">
        <p14:creationId xmlns:p14="http://schemas.microsoft.com/office/powerpoint/2010/main" val="250449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983262C-16DC-4236-9A65-456F79B269CC}"/>
              </a:ext>
            </a:extLst>
          </p:cNvPr>
          <p:cNvSpPr>
            <a:spLocks noGrp="1"/>
          </p:cNvSpPr>
          <p:nvPr>
            <p:ph type="title"/>
          </p:nvPr>
        </p:nvSpPr>
        <p:spPr/>
        <p:txBody>
          <a:bodyPr/>
          <a:lstStyle/>
          <a:p>
            <a:r>
              <a:rPr lang="en-US" altLang="ko-KR" b="1" dirty="0"/>
              <a:t>Innovative Cases: </a:t>
            </a:r>
            <a:r>
              <a:rPr lang="en-US" altLang="ko-KR" b="1" dirty="0">
                <a:solidFill>
                  <a:srgbClr val="C00000"/>
                </a:solidFill>
              </a:rPr>
              <a:t>Student Mobility and Openness</a:t>
            </a:r>
            <a:endParaRPr lang="ko-KR" altLang="en-US" b="1" dirty="0">
              <a:solidFill>
                <a:srgbClr val="C00000"/>
              </a:solidFill>
            </a:endParaRPr>
          </a:p>
        </p:txBody>
      </p:sp>
      <p:sp>
        <p:nvSpPr>
          <p:cNvPr id="4" name="슬라이드 번호 개체 틀 3">
            <a:extLst>
              <a:ext uri="{FF2B5EF4-FFF2-40B4-BE49-F238E27FC236}">
                <a16:creationId xmlns:a16="http://schemas.microsoft.com/office/drawing/2014/main" id="{6FC6A65D-3C16-4A53-9A8B-7B298A3D5481}"/>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26</a:t>
            </a:fld>
            <a:endParaRPr lang="en-US" altLang="ko-KR" dirty="0">
              <a:solidFill>
                <a:srgbClr val="000000"/>
              </a:solidFill>
            </a:endParaRPr>
          </a:p>
        </p:txBody>
      </p:sp>
      <p:sp>
        <p:nvSpPr>
          <p:cNvPr id="5" name="직사각형 4">
            <a:extLst>
              <a:ext uri="{FF2B5EF4-FFF2-40B4-BE49-F238E27FC236}">
                <a16:creationId xmlns:a16="http://schemas.microsoft.com/office/drawing/2014/main" id="{50D81D5F-65AC-46FE-A4C2-C56CF15C99EB}"/>
              </a:ext>
            </a:extLst>
          </p:cNvPr>
          <p:cNvSpPr/>
          <p:nvPr/>
        </p:nvSpPr>
        <p:spPr>
          <a:xfrm>
            <a:off x="-72008" y="980728"/>
            <a:ext cx="4572000" cy="1261884"/>
          </a:xfrm>
          <a:prstGeom prst="rect">
            <a:avLst/>
          </a:prstGeom>
        </p:spPr>
        <p:txBody>
          <a:bodyPr wrap="square">
            <a:spAutoFit/>
          </a:bodyPr>
          <a:lstStyle/>
          <a:p>
            <a:pPr lvl="0" algn="ctr">
              <a:defRPr/>
            </a:pPr>
            <a:r>
              <a:rPr lang="en-US" altLang="ko-KR" sz="2000" b="1" dirty="0">
                <a:solidFill>
                  <a:srgbClr val="0070C0"/>
                </a:solidFill>
                <a:latin typeface="Arial" panose="020B0604020202020204" pitchFamily="34" charset="0"/>
                <a:cs typeface="Arial" panose="020B0604020202020204" pitchFamily="34" charset="0"/>
              </a:rPr>
              <a:t>National University of Singapore</a:t>
            </a:r>
          </a:p>
          <a:p>
            <a:pPr lvl="0" algn="ctr">
              <a:defRPr/>
            </a:pPr>
            <a:r>
              <a:rPr lang="en-US" altLang="ko-KR" b="1" dirty="0">
                <a:solidFill>
                  <a:srgbClr val="0070C0"/>
                </a:solidFill>
                <a:latin typeface="Arial" panose="020B0604020202020204" pitchFamily="34" charset="0"/>
                <a:cs typeface="Arial" panose="020B0604020202020204" pitchFamily="34" charset="0"/>
              </a:rPr>
              <a:t>Singapore</a:t>
            </a:r>
          </a:p>
          <a:p>
            <a:pPr lvl="0" algn="ctr">
              <a:defRPr/>
            </a:pPr>
            <a:r>
              <a:rPr lang="en-US" altLang="ko-KR" b="1" dirty="0">
                <a:solidFill>
                  <a:schemeClr val="tx1">
                    <a:lumMod val="65000"/>
                    <a:lumOff val="35000"/>
                  </a:schemeClr>
                </a:solidFill>
                <a:latin typeface="Arial" panose="020B0604020202020204" pitchFamily="34" charset="0"/>
                <a:cs typeface="Arial" panose="020B0604020202020204" pitchFamily="34" charset="0"/>
              </a:rPr>
              <a:t>Innovative Program for </a:t>
            </a:r>
          </a:p>
          <a:p>
            <a:pPr lvl="0" algn="ctr">
              <a:defRPr/>
            </a:pPr>
            <a:r>
              <a:rPr lang="en-US" altLang="ko-KR" b="1" dirty="0">
                <a:solidFill>
                  <a:schemeClr val="tx1">
                    <a:lumMod val="65000"/>
                    <a:lumOff val="35000"/>
                  </a:schemeClr>
                </a:solidFill>
                <a:latin typeface="Arial" panose="020B0604020202020204" pitchFamily="34" charset="0"/>
                <a:cs typeface="Arial" panose="020B0604020202020204" pitchFamily="34" charset="0"/>
              </a:rPr>
              <a:t>Student Mobility and Openness</a:t>
            </a:r>
          </a:p>
        </p:txBody>
      </p:sp>
      <p:sp>
        <p:nvSpPr>
          <p:cNvPr id="6" name="직사각형 5">
            <a:extLst>
              <a:ext uri="{FF2B5EF4-FFF2-40B4-BE49-F238E27FC236}">
                <a16:creationId xmlns:a16="http://schemas.microsoft.com/office/drawing/2014/main" id="{C1EEC7E7-3C4E-450C-B9C3-24910D7F6FFB}"/>
              </a:ext>
            </a:extLst>
          </p:cNvPr>
          <p:cNvSpPr/>
          <p:nvPr/>
        </p:nvSpPr>
        <p:spPr>
          <a:xfrm>
            <a:off x="313543" y="2412860"/>
            <a:ext cx="4186449" cy="3970318"/>
          </a:xfrm>
          <a:prstGeom prst="rect">
            <a:avLst/>
          </a:prstGeom>
        </p:spPr>
        <p:txBody>
          <a:bodyPr wrap="square">
            <a:spAutoFit/>
          </a:bodyPr>
          <a:lstStyle/>
          <a:p>
            <a:pPr marL="285750" lvl="0" indent="-285750">
              <a:buFont typeface="Arial" panose="020B0604020202020204" pitchFamily="34" charset="0"/>
              <a:buChar char="•"/>
              <a:defRPr/>
            </a:pPr>
            <a:r>
              <a:rPr lang="en-US" altLang="ko-KR" u="sng" dirty="0">
                <a:latin typeface="Arial" panose="020B0604020202020204" pitchFamily="34" charset="0"/>
                <a:cs typeface="Arial" panose="020B0604020202020204" pitchFamily="34" charset="0"/>
              </a:rPr>
              <a:t>Provide various exchange programs </a:t>
            </a:r>
            <a:r>
              <a:rPr lang="en-US" altLang="ko-KR" dirty="0">
                <a:latin typeface="Arial" panose="020B0604020202020204" pitchFamily="34" charset="0"/>
                <a:cs typeface="Arial" panose="020B0604020202020204" pitchFamily="34" charset="0"/>
              </a:rPr>
              <a:t>to students, including short/long-term programs, and internship programs with overseas universities.</a:t>
            </a:r>
          </a:p>
          <a:p>
            <a:pPr marL="285750" lvl="0" indent="-285750">
              <a:buFont typeface="Arial" panose="020B0604020202020204" pitchFamily="34" charset="0"/>
              <a:buChar char="•"/>
              <a:defRPr/>
            </a:pPr>
            <a:endParaRPr lang="en-US" altLang="ko-KR"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altLang="ko-KR" u="sng" dirty="0">
                <a:latin typeface="Arial" panose="020B0604020202020204" pitchFamily="34" charset="0"/>
                <a:cs typeface="Arial" panose="020B0604020202020204" pitchFamily="34" charset="0"/>
              </a:rPr>
              <a:t>Invite renowned universities </a:t>
            </a:r>
            <a:r>
              <a:rPr lang="en-US" altLang="ko-KR" dirty="0">
                <a:latin typeface="Arial" panose="020B0604020202020204" pitchFamily="34" charset="0"/>
                <a:cs typeface="Arial" panose="020B0604020202020204" pitchFamily="34" charset="0"/>
              </a:rPr>
              <a:t>around the world to set up schools and programs in Singapore, </a:t>
            </a:r>
            <a:r>
              <a:rPr lang="en-US" altLang="ko-KR" u="sng" dirty="0">
                <a:latin typeface="Arial" panose="020B0604020202020204" pitchFamily="34" charset="0"/>
                <a:cs typeface="Arial" panose="020B0604020202020204" pitchFamily="34" charset="0"/>
              </a:rPr>
              <a:t>for collaboration and competition</a:t>
            </a:r>
            <a:r>
              <a:rPr lang="en-US" altLang="ko-KR" dirty="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defRPr/>
            </a:pPr>
            <a:endParaRPr lang="en-US" altLang="ko-KR"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altLang="ko-KR" dirty="0">
                <a:latin typeface="Arial" panose="020B0604020202020204" pitchFamily="34" charset="0"/>
                <a:cs typeface="Arial" panose="020B0604020202020204" pitchFamily="34" charset="0"/>
              </a:rPr>
              <a:t>Help students gain </a:t>
            </a:r>
            <a:r>
              <a:rPr lang="en-US" altLang="ko-KR" u="sng" dirty="0">
                <a:latin typeface="Arial" panose="020B0604020202020204" pitchFamily="34" charset="0"/>
                <a:cs typeface="Arial" panose="020B0604020202020204" pitchFamily="34" charset="0"/>
              </a:rPr>
              <a:t>cross-cultural experiences</a:t>
            </a:r>
            <a:r>
              <a:rPr lang="en-US" altLang="ko-KR" dirty="0">
                <a:latin typeface="Arial" panose="020B0604020202020204" pitchFamily="34" charset="0"/>
                <a:cs typeface="Arial" panose="020B0604020202020204" pitchFamily="34" charset="0"/>
              </a:rPr>
              <a:t> and develop a fair understanding and </a:t>
            </a:r>
            <a:r>
              <a:rPr lang="en-US" altLang="ko-KR" u="sng" dirty="0">
                <a:latin typeface="Arial" panose="020B0604020202020204" pitchFamily="34" charset="0"/>
                <a:cs typeface="Arial" panose="020B0604020202020204" pitchFamily="34" charset="0"/>
              </a:rPr>
              <a:t>analytical skills of global issues</a:t>
            </a:r>
            <a:r>
              <a:rPr lang="en-US" altLang="ko-KR" dirty="0">
                <a:latin typeface="Arial" panose="020B0604020202020204" pitchFamily="34" charset="0"/>
                <a:cs typeface="Arial" panose="020B0604020202020204" pitchFamily="34" charset="0"/>
              </a:rPr>
              <a:t>.</a:t>
            </a:r>
            <a:r>
              <a:rPr lang="en-US" altLang="ko-KR" u="sng" dirty="0">
                <a:latin typeface="Arial" panose="020B0604020202020204" pitchFamily="34" charset="0"/>
                <a:cs typeface="Arial" panose="020B0604020202020204" pitchFamily="34" charset="0"/>
              </a:rPr>
              <a:t> </a:t>
            </a:r>
          </a:p>
        </p:txBody>
      </p:sp>
      <p:sp>
        <p:nvSpPr>
          <p:cNvPr id="7" name="TextBox 6">
            <a:extLst>
              <a:ext uri="{FF2B5EF4-FFF2-40B4-BE49-F238E27FC236}">
                <a16:creationId xmlns:a16="http://schemas.microsoft.com/office/drawing/2014/main" id="{E048A65C-904E-4F63-9767-AF8B791FD064}"/>
              </a:ext>
            </a:extLst>
          </p:cNvPr>
          <p:cNvSpPr txBox="1"/>
          <p:nvPr/>
        </p:nvSpPr>
        <p:spPr>
          <a:xfrm>
            <a:off x="4572000" y="2386464"/>
            <a:ext cx="4402477" cy="3970318"/>
          </a:xfrm>
          <a:prstGeom prst="rect">
            <a:avLst/>
          </a:prstGeom>
          <a:noFill/>
        </p:spPr>
        <p:txBody>
          <a:bodyPr wrap="square" rtlCol="0">
            <a:spAutoFit/>
          </a:bodyPr>
          <a:lstStyle/>
          <a:p>
            <a:pPr marL="285750" indent="-285750">
              <a:buFont typeface="Arial" panose="020B0604020202020204" pitchFamily="34" charset="0"/>
              <a:buChar char="•"/>
            </a:pPr>
            <a:r>
              <a:rPr lang="en-US" altLang="ko-KR" dirty="0">
                <a:latin typeface="Arial" panose="020B0604020202020204" pitchFamily="34" charset="0"/>
                <a:cs typeface="Arial" panose="020B0604020202020204" pitchFamily="34" charset="0"/>
              </a:rPr>
              <a:t>Provide </a:t>
            </a:r>
            <a:r>
              <a:rPr lang="en-US" altLang="ko-KR" u="sng" dirty="0">
                <a:latin typeface="Arial" panose="020B0604020202020204" pitchFamily="34" charset="0"/>
                <a:cs typeface="Arial" panose="020B0604020202020204" pitchFamily="34" charset="0"/>
              </a:rPr>
              <a:t>diverse hybrid international education programs:</a:t>
            </a:r>
            <a:r>
              <a:rPr lang="en-US" altLang="ko-KR" dirty="0">
                <a:latin typeface="Arial" panose="020B0604020202020204" pitchFamily="34" charset="0"/>
                <a:cs typeface="Arial" panose="020B0604020202020204" pitchFamily="34" charset="0"/>
              </a:rPr>
              <a:t> Students with different backgrounds get opportunity to interact with e</a:t>
            </a:r>
            <a:r>
              <a:rPr kumimoji="1" lang="en-US" altLang="ko-KR" dirty="0">
                <a:latin typeface="Arial" panose="020B0604020202020204" pitchFamily="34" charset="0"/>
                <a:cs typeface="Arial" panose="020B0604020202020204" pitchFamily="34" charset="0"/>
              </a:rPr>
              <a:t>ach other.</a:t>
            </a:r>
          </a:p>
          <a:p>
            <a:pPr marL="285750" indent="-285750">
              <a:buFont typeface="Arial" panose="020B0604020202020204" pitchFamily="34" charset="0"/>
              <a:buChar char="•"/>
            </a:pPr>
            <a:endParaRPr kumimoji="1" lang="en-US" altLang="ko-K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ko-KR" dirty="0">
                <a:latin typeface="Arial" panose="020B0604020202020204" pitchFamily="34" charset="0"/>
                <a:cs typeface="Arial" panose="020B0604020202020204" pitchFamily="34" charset="0"/>
              </a:rPr>
              <a:t>Develop </a:t>
            </a:r>
            <a:r>
              <a:rPr lang="en-US" altLang="ko-KR" u="sng" dirty="0">
                <a:latin typeface="Arial" panose="020B0604020202020204" pitchFamily="34" charset="0"/>
                <a:cs typeface="Arial" panose="020B0604020202020204" pitchFamily="34" charset="0"/>
              </a:rPr>
              <a:t>collaborative education </a:t>
            </a:r>
            <a:r>
              <a:rPr lang="en-US" altLang="ko-KR" dirty="0">
                <a:latin typeface="Arial" panose="020B0604020202020204" pitchFamily="34" charset="0"/>
                <a:cs typeface="Arial" panose="020B0604020202020204" pitchFamily="34" charset="0"/>
              </a:rPr>
              <a:t>Program: </a:t>
            </a:r>
            <a:r>
              <a:rPr lang="en-US" altLang="ko-KR" u="sng" dirty="0">
                <a:latin typeface="Arial" panose="020B0604020202020204" pitchFamily="34" charset="0"/>
                <a:cs typeface="Arial" panose="020B0604020202020204" pitchFamily="34" charset="0"/>
              </a:rPr>
              <a:t>Faculty members </a:t>
            </a:r>
            <a:r>
              <a:rPr lang="en-US" altLang="ko-KR" dirty="0">
                <a:latin typeface="Arial" panose="020B0604020202020204" pitchFamily="34" charset="0"/>
                <a:cs typeface="Arial" panose="020B0604020202020204" pitchFamily="34" charset="0"/>
              </a:rPr>
              <a:t>of each university </a:t>
            </a:r>
            <a:r>
              <a:rPr lang="en-US" altLang="ko-KR" u="sng" dirty="0">
                <a:latin typeface="Arial" panose="020B0604020202020204" pitchFamily="34" charset="0"/>
                <a:cs typeface="Arial" panose="020B0604020202020204" pitchFamily="34" charset="0"/>
              </a:rPr>
              <a:t>jointly implement the online </a:t>
            </a:r>
            <a:r>
              <a:rPr lang="en-US" altLang="ko-KR" dirty="0">
                <a:latin typeface="Arial" panose="020B0604020202020204" pitchFamily="34" charset="0"/>
                <a:cs typeface="Arial" panose="020B0604020202020204" pitchFamily="34" charset="0"/>
              </a:rPr>
              <a:t>collaborative learning program.</a:t>
            </a:r>
          </a:p>
          <a:p>
            <a:pPr marL="285750" indent="-285750">
              <a:buFont typeface="Arial" panose="020B0604020202020204" pitchFamily="34" charset="0"/>
              <a:buChar char="•"/>
            </a:pPr>
            <a:endParaRPr lang="en-US" altLang="ko-KR"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ko-KR" u="sng" dirty="0">
                <a:latin typeface="Arial" panose="020B0604020202020204" pitchFamily="34" charset="0"/>
                <a:cs typeface="Arial" panose="020B0604020202020204" pitchFamily="34" charset="0"/>
              </a:rPr>
              <a:t>Focus on Asia: “Inclusive Asia” program</a:t>
            </a:r>
            <a:r>
              <a:rPr lang="en-US" altLang="ko-KR" dirty="0">
                <a:latin typeface="Arial" panose="020B0604020202020204" pitchFamily="34" charset="0"/>
                <a:cs typeface="Arial" panose="020B0604020202020204" pitchFamily="34" charset="0"/>
              </a:rPr>
              <a:t> provides a Summer Program where students from </a:t>
            </a:r>
            <a:r>
              <a:rPr lang="en-US" altLang="ko-KR" u="sng" dirty="0">
                <a:latin typeface="Arial" panose="020B0604020202020204" pitchFamily="34" charset="0"/>
                <a:cs typeface="Arial" panose="020B0604020202020204" pitchFamily="34" charset="0"/>
              </a:rPr>
              <a:t>5 Asian universities</a:t>
            </a:r>
            <a:r>
              <a:rPr lang="en-US" altLang="ko-KR" dirty="0">
                <a:latin typeface="Arial" panose="020B0604020202020204" pitchFamily="34" charset="0"/>
                <a:cs typeface="Arial" panose="020B0604020202020204" pitchFamily="34" charset="0"/>
              </a:rPr>
              <a:t> participate.</a:t>
            </a:r>
          </a:p>
        </p:txBody>
      </p:sp>
      <p:sp>
        <p:nvSpPr>
          <p:cNvPr id="8" name="직사각형 7">
            <a:extLst>
              <a:ext uri="{FF2B5EF4-FFF2-40B4-BE49-F238E27FC236}">
                <a16:creationId xmlns:a16="http://schemas.microsoft.com/office/drawing/2014/main" id="{4B34D6FF-4EDE-4AF0-A785-0970F23DB09D}"/>
              </a:ext>
            </a:extLst>
          </p:cNvPr>
          <p:cNvSpPr/>
          <p:nvPr/>
        </p:nvSpPr>
        <p:spPr>
          <a:xfrm>
            <a:off x="4333927" y="980728"/>
            <a:ext cx="4788024" cy="1261884"/>
          </a:xfrm>
          <a:prstGeom prst="rect">
            <a:avLst/>
          </a:prstGeom>
        </p:spPr>
        <p:txBody>
          <a:bodyPr wrap="square">
            <a:spAutoFit/>
          </a:bodyPr>
          <a:lstStyle/>
          <a:p>
            <a:pPr lvl="0" algn="ctr">
              <a:defRPr/>
            </a:pPr>
            <a:r>
              <a:rPr lang="en-US" altLang="ko-KR" sz="2000" b="1" dirty="0" err="1">
                <a:solidFill>
                  <a:srgbClr val="0070C0"/>
                </a:solidFill>
                <a:latin typeface="Arial" panose="020B0604020202020204" pitchFamily="34" charset="0"/>
                <a:cs typeface="Arial" panose="020B0604020202020204" pitchFamily="34" charset="0"/>
              </a:rPr>
              <a:t>Hankuk</a:t>
            </a:r>
            <a:r>
              <a:rPr lang="en-US" altLang="ko-KR" sz="2000" b="1" dirty="0">
                <a:solidFill>
                  <a:srgbClr val="0070C0"/>
                </a:solidFill>
                <a:latin typeface="Arial" panose="020B0604020202020204" pitchFamily="34" charset="0"/>
                <a:cs typeface="Arial" panose="020B0604020202020204" pitchFamily="34" charset="0"/>
              </a:rPr>
              <a:t> University of Foreign Studies</a:t>
            </a:r>
          </a:p>
          <a:p>
            <a:pPr algn="ctr">
              <a:defRPr/>
            </a:pPr>
            <a:r>
              <a:rPr lang="en-US" altLang="ko-KR" b="1" dirty="0">
                <a:solidFill>
                  <a:srgbClr val="0070C0"/>
                </a:solidFill>
                <a:latin typeface="Arial" panose="020B0604020202020204" pitchFamily="34" charset="0"/>
                <a:cs typeface="Arial" panose="020B0604020202020204" pitchFamily="34" charset="0"/>
              </a:rPr>
              <a:t>Korea, Rep.</a:t>
            </a:r>
          </a:p>
          <a:p>
            <a:pPr lvl="0" algn="ctr">
              <a:defRPr/>
            </a:pPr>
            <a:r>
              <a:rPr lang="en-US" altLang="ko-KR" b="1" dirty="0">
                <a:solidFill>
                  <a:schemeClr val="tx1">
                    <a:lumMod val="65000"/>
                    <a:lumOff val="35000"/>
                  </a:schemeClr>
                </a:solidFill>
                <a:latin typeface="Arial" panose="020B0604020202020204" pitchFamily="34" charset="0"/>
                <a:cs typeface="Arial" panose="020B0604020202020204" pitchFamily="34" charset="0"/>
              </a:rPr>
              <a:t>Super-Smart Society through Cooperation Among Universities in Asia</a:t>
            </a:r>
          </a:p>
        </p:txBody>
      </p:sp>
    </p:spTree>
    <p:extLst>
      <p:ext uri="{BB962C8B-B14F-4D97-AF65-F5344CB8AC3E}">
        <p14:creationId xmlns:p14="http://schemas.microsoft.com/office/powerpoint/2010/main" val="209510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983262C-16DC-4236-9A65-456F79B269CC}"/>
              </a:ext>
            </a:extLst>
          </p:cNvPr>
          <p:cNvSpPr>
            <a:spLocks noGrp="1"/>
          </p:cNvSpPr>
          <p:nvPr>
            <p:ph type="title"/>
          </p:nvPr>
        </p:nvSpPr>
        <p:spPr/>
        <p:txBody>
          <a:bodyPr/>
          <a:lstStyle/>
          <a:p>
            <a:r>
              <a:rPr lang="en-US" altLang="ko-KR" b="1" dirty="0"/>
              <a:t>Innovative Cases: </a:t>
            </a:r>
            <a:r>
              <a:rPr lang="en-US" altLang="ko-KR" b="1" dirty="0">
                <a:solidFill>
                  <a:srgbClr val="C00000"/>
                </a:solidFill>
              </a:rPr>
              <a:t>Crisis Management</a:t>
            </a:r>
            <a:endParaRPr lang="ko-KR" altLang="en-US" b="1" dirty="0">
              <a:solidFill>
                <a:srgbClr val="C00000"/>
              </a:solidFill>
            </a:endParaRPr>
          </a:p>
        </p:txBody>
      </p:sp>
      <p:sp>
        <p:nvSpPr>
          <p:cNvPr id="4" name="슬라이드 번호 개체 틀 3">
            <a:extLst>
              <a:ext uri="{FF2B5EF4-FFF2-40B4-BE49-F238E27FC236}">
                <a16:creationId xmlns:a16="http://schemas.microsoft.com/office/drawing/2014/main" id="{6FC6A65D-3C16-4A53-9A8B-7B298A3D5481}"/>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27</a:t>
            </a:fld>
            <a:endParaRPr lang="en-US" altLang="ko-KR" dirty="0">
              <a:solidFill>
                <a:srgbClr val="000000"/>
              </a:solidFill>
            </a:endParaRPr>
          </a:p>
        </p:txBody>
      </p:sp>
      <p:sp>
        <p:nvSpPr>
          <p:cNvPr id="6" name="직사각형 5">
            <a:extLst>
              <a:ext uri="{FF2B5EF4-FFF2-40B4-BE49-F238E27FC236}">
                <a16:creationId xmlns:a16="http://schemas.microsoft.com/office/drawing/2014/main" id="{48CEB2F9-836B-4E9E-87A5-1F95DAD48F00}"/>
              </a:ext>
            </a:extLst>
          </p:cNvPr>
          <p:cNvSpPr/>
          <p:nvPr/>
        </p:nvSpPr>
        <p:spPr>
          <a:xfrm>
            <a:off x="0" y="980728"/>
            <a:ext cx="4572000" cy="984885"/>
          </a:xfrm>
          <a:prstGeom prst="rect">
            <a:avLst/>
          </a:prstGeom>
        </p:spPr>
        <p:txBody>
          <a:bodyPr wrap="square">
            <a:spAutoFit/>
          </a:bodyPr>
          <a:lstStyle/>
          <a:p>
            <a:pPr lvl="0" algn="ctr">
              <a:defRPr/>
            </a:pPr>
            <a:r>
              <a:rPr lang="en-US" altLang="ko-KR" sz="2000" b="1" dirty="0">
                <a:solidFill>
                  <a:srgbClr val="0070C0"/>
                </a:solidFill>
                <a:latin typeface="Arial" panose="020B0604020202020204" pitchFamily="34" charset="0"/>
                <a:cs typeface="Arial" panose="020B0604020202020204" pitchFamily="34" charset="0"/>
              </a:rPr>
              <a:t>Florida Gulf Coast University</a:t>
            </a:r>
          </a:p>
          <a:p>
            <a:pPr lvl="0" algn="ctr">
              <a:defRPr/>
            </a:pPr>
            <a:r>
              <a:rPr lang="en-US" altLang="ko-KR" b="1" dirty="0">
                <a:solidFill>
                  <a:srgbClr val="0070C0"/>
                </a:solidFill>
                <a:latin typeface="Arial" panose="020B0604020202020204" pitchFamily="34" charset="0"/>
                <a:cs typeface="Arial" panose="020B0604020202020204" pitchFamily="34" charset="0"/>
              </a:rPr>
              <a:t>USA</a:t>
            </a:r>
          </a:p>
          <a:p>
            <a:pPr lvl="0" algn="ctr">
              <a:defRPr/>
            </a:pPr>
            <a:r>
              <a:rPr lang="en-US" altLang="ko-KR" b="1" dirty="0">
                <a:solidFill>
                  <a:srgbClr val="0070C0"/>
                </a:solidFill>
                <a:latin typeface="Arial" panose="020B0604020202020204" pitchFamily="34" charset="0"/>
                <a:cs typeface="Arial" panose="020B0604020202020204" pitchFamily="34" charset="0"/>
              </a:rPr>
              <a:t> </a:t>
            </a:r>
            <a:r>
              <a:rPr lang="en-US" altLang="ko-KR" b="1" dirty="0">
                <a:solidFill>
                  <a:schemeClr val="tx1">
                    <a:lumMod val="65000"/>
                    <a:lumOff val="35000"/>
                  </a:schemeClr>
                </a:solidFill>
                <a:latin typeface="Arial" panose="020B0604020202020204" pitchFamily="34" charset="0"/>
                <a:cs typeface="Arial" panose="020B0604020202020204" pitchFamily="34" charset="0"/>
              </a:rPr>
              <a:t>Institutional Adaptability</a:t>
            </a:r>
          </a:p>
        </p:txBody>
      </p:sp>
      <p:sp>
        <p:nvSpPr>
          <p:cNvPr id="8" name="TextBox 7">
            <a:extLst>
              <a:ext uri="{FF2B5EF4-FFF2-40B4-BE49-F238E27FC236}">
                <a16:creationId xmlns:a16="http://schemas.microsoft.com/office/drawing/2014/main" id="{BB659AB2-5291-4406-9998-354693C05D9D}"/>
              </a:ext>
            </a:extLst>
          </p:cNvPr>
          <p:cNvSpPr txBox="1"/>
          <p:nvPr/>
        </p:nvSpPr>
        <p:spPr>
          <a:xfrm>
            <a:off x="179388" y="2242612"/>
            <a:ext cx="4299981" cy="3970318"/>
          </a:xfrm>
          <a:prstGeom prst="rect">
            <a:avLst/>
          </a:prstGeom>
          <a:noFill/>
        </p:spPr>
        <p:txBody>
          <a:bodyPr wrap="square" rtlCol="0">
            <a:spAutoFit/>
          </a:bodyPr>
          <a:lstStyle/>
          <a:p>
            <a:pPr marL="285750" lvl="0" indent="-285750">
              <a:buFont typeface="Arial" panose="020B0604020202020204" pitchFamily="34" charset="0"/>
              <a:buChar char="•"/>
              <a:defRPr/>
            </a:pPr>
            <a:r>
              <a:rPr kumimoji="1" lang="en-US" altLang="ko-KR" dirty="0">
                <a:latin typeface="Arial" panose="020B0604020202020204" pitchFamily="34" charset="0"/>
                <a:cs typeface="Arial" panose="020B0604020202020204" pitchFamily="34" charset="0"/>
              </a:rPr>
              <a:t>Provide </a:t>
            </a:r>
            <a:r>
              <a:rPr kumimoji="1" lang="en-US" altLang="ko-KR" u="sng" dirty="0">
                <a:latin typeface="Arial" panose="020B0604020202020204" pitchFamily="34" charset="0"/>
                <a:cs typeface="Arial" panose="020B0604020202020204" pitchFamily="34" charset="0"/>
              </a:rPr>
              <a:t>Emergency Advisory Council (EAC)</a:t>
            </a:r>
            <a:r>
              <a:rPr kumimoji="1" lang="en-US" altLang="ko-KR" dirty="0">
                <a:latin typeface="Arial" panose="020B0604020202020204" pitchFamily="34" charset="0"/>
                <a:cs typeface="Arial" panose="020B0604020202020204" pitchFamily="34" charset="0"/>
              </a:rPr>
              <a:t>, which is designed </a:t>
            </a:r>
            <a:r>
              <a:rPr kumimoji="1" lang="en-US" altLang="ko-KR" u="sng" dirty="0">
                <a:latin typeface="Arial" panose="020B0604020202020204" pitchFamily="34" charset="0"/>
                <a:cs typeface="Arial" panose="020B0604020202020204" pitchFamily="34" charset="0"/>
              </a:rPr>
              <a:t>to quickly respond</a:t>
            </a:r>
            <a:r>
              <a:rPr kumimoji="1" lang="en-US" altLang="ko-KR" dirty="0">
                <a:latin typeface="Arial" panose="020B0604020202020204" pitchFamily="34" charset="0"/>
                <a:cs typeface="Arial" panose="020B0604020202020204" pitchFamily="34" charset="0"/>
              </a:rPr>
              <a:t> to the university’s emergency situations.</a:t>
            </a:r>
          </a:p>
          <a:p>
            <a:pPr marL="285750" lvl="0" indent="-285750">
              <a:buFont typeface="Arial" panose="020B0604020202020204" pitchFamily="34" charset="0"/>
              <a:buChar char="•"/>
              <a:defRPr/>
            </a:pPr>
            <a:endParaRPr lang="en-US" altLang="ko-KR"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altLang="ko-KR" dirty="0">
                <a:latin typeface="Arial" panose="020B0604020202020204" pitchFamily="34" charset="0"/>
                <a:cs typeface="Arial" panose="020B0604020202020204" pitchFamily="34" charset="0"/>
              </a:rPr>
              <a:t>Incorporate </a:t>
            </a:r>
            <a:r>
              <a:rPr lang="en-US" altLang="ko-KR" u="sng" dirty="0">
                <a:latin typeface="Arial" panose="020B0604020202020204" pitchFamily="34" charset="0"/>
                <a:cs typeface="Arial" panose="020B0604020202020204" pitchFamily="34" charset="0"/>
              </a:rPr>
              <a:t>various teams</a:t>
            </a:r>
            <a:r>
              <a:rPr lang="en-US" altLang="ko-KR" dirty="0">
                <a:latin typeface="Arial" panose="020B0604020202020204" pitchFamily="34" charset="0"/>
                <a:cs typeface="Arial" panose="020B0604020202020204" pitchFamily="34" charset="0"/>
              </a:rPr>
              <a:t>, including those of  academics, facilities, risk assessment and containment, finance, student, and technology.</a:t>
            </a:r>
          </a:p>
          <a:p>
            <a:pPr marL="285750" lvl="0" indent="-285750">
              <a:buFont typeface="Arial" panose="020B0604020202020204" pitchFamily="34" charset="0"/>
              <a:buChar char="•"/>
              <a:defRPr/>
            </a:pPr>
            <a:endParaRPr lang="en-US" altLang="ko-KR"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altLang="ko-KR" u="sng" dirty="0">
                <a:latin typeface="Arial" panose="020B0604020202020204" pitchFamily="34" charset="0"/>
                <a:cs typeface="Arial" panose="020B0604020202020204" pitchFamily="34" charset="0"/>
              </a:rPr>
              <a:t>Get ready with O</a:t>
            </a:r>
            <a:r>
              <a:rPr kumimoji="1" lang="en-US" altLang="ko-KR" u="sng" dirty="0">
                <a:latin typeface="Arial" panose="020B0604020202020204" pitchFamily="34" charset="0"/>
                <a:cs typeface="Arial" panose="020B0604020202020204" pitchFamily="34" charset="0"/>
              </a:rPr>
              <a:t>nsite COVID testing manager, additional nursing and physician hours</a:t>
            </a:r>
            <a:r>
              <a:rPr kumimoji="1" lang="en-US" altLang="ko-KR" dirty="0">
                <a:latin typeface="Arial" panose="020B0604020202020204" pitchFamily="34" charset="0"/>
                <a:cs typeface="Arial" panose="020B0604020202020204" pitchFamily="34" charset="0"/>
              </a:rPr>
              <a:t> to support Health Emergency Services.</a:t>
            </a:r>
          </a:p>
        </p:txBody>
      </p:sp>
      <p:sp>
        <p:nvSpPr>
          <p:cNvPr id="9" name="직사각형 8">
            <a:extLst>
              <a:ext uri="{FF2B5EF4-FFF2-40B4-BE49-F238E27FC236}">
                <a16:creationId xmlns:a16="http://schemas.microsoft.com/office/drawing/2014/main" id="{3E201E9B-12B3-0695-7967-9A8593D852AA}"/>
              </a:ext>
            </a:extLst>
          </p:cNvPr>
          <p:cNvSpPr/>
          <p:nvPr/>
        </p:nvSpPr>
        <p:spPr>
          <a:xfrm>
            <a:off x="4067944" y="980728"/>
            <a:ext cx="4572000" cy="984885"/>
          </a:xfrm>
          <a:prstGeom prst="rect">
            <a:avLst/>
          </a:prstGeom>
        </p:spPr>
        <p:txBody>
          <a:bodyPr wrap="square">
            <a:spAutoFit/>
          </a:bodyPr>
          <a:lstStyle/>
          <a:p>
            <a:pPr lvl="0" algn="ctr">
              <a:defRPr/>
            </a:pPr>
            <a:r>
              <a:rPr lang="en-US" altLang="ko-KR" sz="2000" b="1" dirty="0" err="1">
                <a:solidFill>
                  <a:srgbClr val="0070C0"/>
                </a:solidFill>
                <a:latin typeface="Arial" panose="020B0604020202020204" pitchFamily="34" charset="0"/>
                <a:cs typeface="Arial" panose="020B0604020202020204" pitchFamily="34" charset="0"/>
              </a:rPr>
              <a:t>Burapha</a:t>
            </a:r>
            <a:r>
              <a:rPr lang="en-US" altLang="ko-KR" sz="2000" b="1" dirty="0">
                <a:solidFill>
                  <a:srgbClr val="0070C0"/>
                </a:solidFill>
                <a:latin typeface="Arial" panose="020B0604020202020204" pitchFamily="34" charset="0"/>
                <a:cs typeface="Arial" panose="020B0604020202020204" pitchFamily="34" charset="0"/>
              </a:rPr>
              <a:t> University</a:t>
            </a:r>
          </a:p>
          <a:p>
            <a:pPr lvl="0" algn="ctr">
              <a:defRPr/>
            </a:pPr>
            <a:r>
              <a:rPr lang="en-US" altLang="ko-KR" b="1" dirty="0">
                <a:solidFill>
                  <a:srgbClr val="0070C0"/>
                </a:solidFill>
                <a:latin typeface="Arial" panose="020B0604020202020204" pitchFamily="34" charset="0"/>
                <a:cs typeface="Arial" panose="020B0604020202020204" pitchFamily="34" charset="0"/>
              </a:rPr>
              <a:t>Thailand</a:t>
            </a:r>
          </a:p>
          <a:p>
            <a:pPr lvl="0" algn="ctr">
              <a:defRPr/>
            </a:pPr>
            <a:r>
              <a:rPr lang="en-US" altLang="ko-KR" b="1" dirty="0">
                <a:solidFill>
                  <a:schemeClr val="tx1">
                    <a:lumMod val="65000"/>
                    <a:lumOff val="35000"/>
                  </a:schemeClr>
                </a:solidFill>
                <a:latin typeface="Arial" panose="020B0604020202020204" pitchFamily="34" charset="0"/>
                <a:cs typeface="Arial" panose="020B0604020202020204" pitchFamily="34" charset="0"/>
              </a:rPr>
              <a:t> </a:t>
            </a:r>
            <a:r>
              <a:rPr lang="en-US" altLang="ko-KR" b="1" dirty="0" err="1">
                <a:solidFill>
                  <a:schemeClr val="tx1">
                    <a:lumMod val="65000"/>
                    <a:lumOff val="35000"/>
                  </a:schemeClr>
                </a:solidFill>
                <a:latin typeface="Arial" panose="020B0604020202020204" pitchFamily="34" charset="0"/>
                <a:cs typeface="Arial" panose="020B0604020202020204" pitchFamily="34" charset="0"/>
              </a:rPr>
              <a:t>weSAFE@Home</a:t>
            </a:r>
            <a:endParaRPr lang="en-US" altLang="ko-KR"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7B72C3E-5325-5E5A-3230-B2AAAFA2881A}"/>
              </a:ext>
            </a:extLst>
          </p:cNvPr>
          <p:cNvSpPr txBox="1"/>
          <p:nvPr/>
        </p:nvSpPr>
        <p:spPr>
          <a:xfrm>
            <a:off x="4479369" y="2242612"/>
            <a:ext cx="4350297" cy="3970318"/>
          </a:xfrm>
          <a:prstGeom prst="rect">
            <a:avLst/>
          </a:prstGeom>
          <a:noFill/>
        </p:spPr>
        <p:txBody>
          <a:bodyPr wrap="square" rtlCol="0">
            <a:spAutoFit/>
          </a:bodyPr>
          <a:lstStyle/>
          <a:p>
            <a:pPr marL="285750" lvl="0" indent="-285750">
              <a:buFont typeface="Arial" panose="020B0604020202020204" pitchFamily="34" charset="0"/>
              <a:buChar char="•"/>
              <a:defRPr/>
            </a:pPr>
            <a:r>
              <a:rPr kumimoji="1" lang="en-US" altLang="ko-KR" dirty="0">
                <a:latin typeface="Arial" panose="020B0604020202020204" pitchFamily="34" charset="0"/>
                <a:cs typeface="Arial" panose="020B0604020202020204" pitchFamily="34" charset="0"/>
              </a:rPr>
              <a:t>Develop</a:t>
            </a:r>
            <a:r>
              <a:rPr kumimoji="1" lang="en-US" altLang="ko-KR" b="1" dirty="0">
                <a:latin typeface="Arial" panose="020B0604020202020204" pitchFamily="34" charset="0"/>
                <a:cs typeface="Arial" panose="020B0604020202020204" pitchFamily="34" charset="0"/>
              </a:rPr>
              <a:t> </a:t>
            </a:r>
            <a:r>
              <a:rPr kumimoji="1" lang="en-US" altLang="ko-KR" u="sng" dirty="0">
                <a:latin typeface="Arial" panose="020B0604020202020204" pitchFamily="34" charset="0"/>
                <a:cs typeface="Arial" panose="020B0604020202020204" pitchFamily="34" charset="0"/>
              </a:rPr>
              <a:t>a platform </a:t>
            </a:r>
            <a:r>
              <a:rPr kumimoji="1" lang="en-US" altLang="ko-KR" dirty="0">
                <a:latin typeface="Arial" panose="020B0604020202020204" pitchFamily="34" charset="0"/>
                <a:cs typeface="Arial" panose="020B0604020202020204" pitchFamily="34" charset="0"/>
              </a:rPr>
              <a:t>by the Faculty of Engineering </a:t>
            </a:r>
            <a:r>
              <a:rPr kumimoji="1" lang="en-US" altLang="ko-KR" u="sng" dirty="0">
                <a:latin typeface="Arial" panose="020B0604020202020204" pitchFamily="34" charset="0"/>
                <a:cs typeface="Arial" panose="020B0604020202020204" pitchFamily="34" charset="0"/>
              </a:rPr>
              <a:t>to help medical staff monitor a large number of patients more effectively.</a:t>
            </a:r>
          </a:p>
          <a:p>
            <a:pPr marL="285750" lvl="0" indent="-285750">
              <a:buFont typeface="Arial" panose="020B0604020202020204" pitchFamily="34" charset="0"/>
              <a:buChar char="•"/>
              <a:defRPr/>
            </a:pPr>
            <a:endParaRPr lang="en-US" altLang="ko-KR"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kumimoji="1" lang="en-US" altLang="ko-KR" u="sng" dirty="0">
                <a:latin typeface="Arial" panose="020B0604020202020204" pitchFamily="34" charset="0"/>
                <a:cs typeface="Arial" panose="020B0604020202020204" pitchFamily="34" charset="0"/>
              </a:rPr>
              <a:t>Provide Cloud Nurse</a:t>
            </a:r>
            <a:r>
              <a:rPr kumimoji="1" lang="en-US" altLang="ko-KR" dirty="0">
                <a:latin typeface="Arial" panose="020B0604020202020204" pitchFamily="34" charset="0"/>
                <a:cs typeface="Arial" panose="020B0604020202020204" pitchFamily="34" charset="0"/>
              </a:rPr>
              <a:t>: A group of students and staff members from the Faculty of Nursing </a:t>
            </a:r>
            <a:r>
              <a:rPr lang="en-US" altLang="ko-KR" u="sng" dirty="0">
                <a:latin typeface="Arial" panose="020B0604020202020204" pitchFamily="34" charset="0"/>
                <a:cs typeface="Arial" panose="020B0604020202020204" pitchFamily="34" charset="0"/>
              </a:rPr>
              <a:t>take care of home/community isolated patients.</a:t>
            </a:r>
          </a:p>
          <a:p>
            <a:pPr marL="285750" lvl="0" indent="-285750">
              <a:buFont typeface="Arial" panose="020B0604020202020204" pitchFamily="34" charset="0"/>
              <a:buChar char="•"/>
              <a:defRPr/>
            </a:pPr>
            <a:endParaRPr lang="en-US" altLang="ko-KR"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kumimoji="1" lang="en-US" altLang="ko-KR" u="sng" dirty="0">
                <a:latin typeface="Arial" panose="020B0604020202020204" pitchFamily="34" charset="0"/>
                <a:cs typeface="Arial" panose="020B0604020202020204" pitchFamily="34" charset="0"/>
              </a:rPr>
              <a:t>Communicate with patients </a:t>
            </a:r>
            <a:r>
              <a:rPr kumimoji="1" lang="en-US" altLang="ko-KR" dirty="0">
                <a:latin typeface="Arial" panose="020B0604020202020204" pitchFamily="34" charset="0"/>
                <a:cs typeface="Arial" panose="020B0604020202020204" pitchFamily="34" charset="0"/>
              </a:rPr>
              <a:t>via LINE application/telephone, confirming their medical data, which </a:t>
            </a:r>
            <a:r>
              <a:rPr kumimoji="1" lang="en-US" altLang="ko-KR" u="sng" dirty="0">
                <a:latin typeface="Arial" panose="020B0604020202020204" pitchFamily="34" charset="0"/>
                <a:cs typeface="Arial" panose="020B0604020202020204" pitchFamily="34" charset="0"/>
              </a:rPr>
              <a:t>reduce the workload of medical service providers.</a:t>
            </a:r>
          </a:p>
        </p:txBody>
      </p:sp>
    </p:spTree>
    <p:extLst>
      <p:ext uri="{BB962C8B-B14F-4D97-AF65-F5344CB8AC3E}">
        <p14:creationId xmlns:p14="http://schemas.microsoft.com/office/powerpoint/2010/main" val="3626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983262C-16DC-4236-9A65-456F79B269CC}"/>
              </a:ext>
            </a:extLst>
          </p:cNvPr>
          <p:cNvSpPr>
            <a:spLocks noGrp="1"/>
          </p:cNvSpPr>
          <p:nvPr>
            <p:ph type="title"/>
          </p:nvPr>
        </p:nvSpPr>
        <p:spPr/>
        <p:txBody>
          <a:bodyPr/>
          <a:lstStyle/>
          <a:p>
            <a:r>
              <a:rPr lang="en-US" altLang="ko-KR" b="1" dirty="0"/>
              <a:t>Innovative Cases: </a:t>
            </a:r>
            <a:r>
              <a:rPr lang="en-US" altLang="ko-KR" b="1" dirty="0">
                <a:solidFill>
                  <a:srgbClr val="C00000"/>
                </a:solidFill>
              </a:rPr>
              <a:t>Fourth Industrial Revolution</a:t>
            </a:r>
            <a:endParaRPr lang="ko-KR" altLang="en-US" b="1" dirty="0">
              <a:solidFill>
                <a:srgbClr val="C00000"/>
              </a:solidFill>
            </a:endParaRPr>
          </a:p>
        </p:txBody>
      </p:sp>
      <p:sp>
        <p:nvSpPr>
          <p:cNvPr id="4" name="슬라이드 번호 개체 틀 3">
            <a:extLst>
              <a:ext uri="{FF2B5EF4-FFF2-40B4-BE49-F238E27FC236}">
                <a16:creationId xmlns:a16="http://schemas.microsoft.com/office/drawing/2014/main" id="{6FC6A65D-3C16-4A53-9A8B-7B298A3D5481}"/>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28</a:t>
            </a:fld>
            <a:endParaRPr lang="en-US" altLang="ko-KR" dirty="0">
              <a:solidFill>
                <a:srgbClr val="000000"/>
              </a:solidFill>
            </a:endParaRPr>
          </a:p>
        </p:txBody>
      </p:sp>
      <p:sp>
        <p:nvSpPr>
          <p:cNvPr id="6" name="직사각형 5">
            <a:extLst>
              <a:ext uri="{FF2B5EF4-FFF2-40B4-BE49-F238E27FC236}">
                <a16:creationId xmlns:a16="http://schemas.microsoft.com/office/drawing/2014/main" id="{48CEB2F9-836B-4E9E-87A5-1F95DAD48F00}"/>
              </a:ext>
            </a:extLst>
          </p:cNvPr>
          <p:cNvSpPr/>
          <p:nvPr/>
        </p:nvSpPr>
        <p:spPr>
          <a:xfrm>
            <a:off x="179388" y="980727"/>
            <a:ext cx="4572000" cy="984885"/>
          </a:xfrm>
          <a:prstGeom prst="rect">
            <a:avLst/>
          </a:prstGeom>
        </p:spPr>
        <p:txBody>
          <a:bodyPr wrap="square">
            <a:spAutoFit/>
          </a:bodyPr>
          <a:lstStyle/>
          <a:p>
            <a:pPr lvl="0" algn="ctr">
              <a:defRPr/>
            </a:pPr>
            <a:r>
              <a:rPr lang="en-US" altLang="ko-KR" sz="2000" b="1" dirty="0">
                <a:solidFill>
                  <a:srgbClr val="0070C0"/>
                </a:solidFill>
                <a:latin typeface="Arial" panose="020B0604020202020204" pitchFamily="34" charset="0"/>
                <a:cs typeface="Arial" panose="020B0604020202020204" pitchFamily="34" charset="0"/>
              </a:rPr>
              <a:t>National University of Management</a:t>
            </a:r>
          </a:p>
          <a:p>
            <a:pPr lvl="0" algn="ctr">
              <a:defRPr/>
            </a:pPr>
            <a:r>
              <a:rPr lang="en-US" altLang="ko-KR" b="1" dirty="0">
                <a:solidFill>
                  <a:srgbClr val="0070C0"/>
                </a:solidFill>
                <a:latin typeface="Arial" panose="020B0604020202020204" pitchFamily="34" charset="0"/>
                <a:cs typeface="Arial" panose="020B0604020202020204" pitchFamily="34" charset="0"/>
              </a:rPr>
              <a:t>Cambodia</a:t>
            </a:r>
          </a:p>
          <a:p>
            <a:pPr lvl="0" algn="ctr">
              <a:defRPr/>
            </a:pPr>
            <a:r>
              <a:rPr lang="en-US" altLang="ko-KR" b="1" dirty="0">
                <a:solidFill>
                  <a:srgbClr val="0070C0"/>
                </a:solidFill>
                <a:latin typeface="Arial" panose="020B0604020202020204" pitchFamily="34" charset="0"/>
                <a:cs typeface="Arial" panose="020B0604020202020204" pitchFamily="34" charset="0"/>
              </a:rPr>
              <a:t> </a:t>
            </a:r>
            <a:r>
              <a:rPr lang="en-US" altLang="ko-KR" b="1" dirty="0">
                <a:solidFill>
                  <a:schemeClr val="tx1">
                    <a:lumMod val="65000"/>
                    <a:lumOff val="35000"/>
                  </a:schemeClr>
                </a:solidFill>
                <a:latin typeface="Arial" panose="020B0604020202020204" pitchFamily="34" charset="0"/>
                <a:cs typeface="Arial" panose="020B0604020202020204" pitchFamily="34" charset="0"/>
              </a:rPr>
              <a:t>Blockchain-based App Development</a:t>
            </a:r>
          </a:p>
        </p:txBody>
      </p:sp>
      <p:sp>
        <p:nvSpPr>
          <p:cNvPr id="7" name="직사각형 6">
            <a:extLst>
              <a:ext uri="{FF2B5EF4-FFF2-40B4-BE49-F238E27FC236}">
                <a16:creationId xmlns:a16="http://schemas.microsoft.com/office/drawing/2014/main" id="{0C0CFA35-0C35-40FC-A7AA-7D17610720D1}"/>
              </a:ext>
            </a:extLst>
          </p:cNvPr>
          <p:cNvSpPr/>
          <p:nvPr/>
        </p:nvSpPr>
        <p:spPr>
          <a:xfrm>
            <a:off x="4499992" y="980727"/>
            <a:ext cx="4572000" cy="1231106"/>
          </a:xfrm>
          <a:prstGeom prst="rect">
            <a:avLst/>
          </a:prstGeom>
        </p:spPr>
        <p:txBody>
          <a:bodyPr wrap="square">
            <a:spAutoFit/>
          </a:bodyPr>
          <a:lstStyle/>
          <a:p>
            <a:pPr lvl="0" algn="ctr">
              <a:defRPr/>
            </a:pPr>
            <a:r>
              <a:rPr lang="en-US" altLang="ko-KR" sz="2000" b="1" dirty="0">
                <a:solidFill>
                  <a:srgbClr val="0070C0"/>
                </a:solidFill>
                <a:latin typeface="Arial" panose="020B0604020202020204" pitchFamily="34" charset="0"/>
                <a:cs typeface="Arial" panose="020B0604020202020204" pitchFamily="34" charset="0"/>
              </a:rPr>
              <a:t>Mariano Marcos State University</a:t>
            </a:r>
          </a:p>
          <a:p>
            <a:pPr lvl="0" algn="ctr">
              <a:defRPr/>
            </a:pPr>
            <a:r>
              <a:rPr lang="en-US" altLang="ko-KR" b="1" dirty="0">
                <a:solidFill>
                  <a:srgbClr val="0070C0"/>
                </a:solidFill>
                <a:latin typeface="Arial" panose="020B0604020202020204" pitchFamily="34" charset="0"/>
                <a:cs typeface="Arial" panose="020B0604020202020204" pitchFamily="34" charset="0"/>
              </a:rPr>
              <a:t>Philippines</a:t>
            </a:r>
          </a:p>
          <a:p>
            <a:pPr lvl="0" algn="ctr">
              <a:defRPr/>
            </a:pPr>
            <a:r>
              <a:rPr lang="en-US" altLang="ko-KR" b="1" dirty="0">
                <a:solidFill>
                  <a:schemeClr val="tx1">
                    <a:lumMod val="65000"/>
                    <a:lumOff val="35000"/>
                  </a:schemeClr>
                </a:solidFill>
                <a:latin typeface="Arial" panose="020B0604020202020204" pitchFamily="34" charset="0"/>
                <a:cs typeface="Arial" panose="020B0604020202020204" pitchFamily="34" charset="0"/>
              </a:rPr>
              <a:t>Transforming MMSU Educational</a:t>
            </a:r>
          </a:p>
          <a:p>
            <a:pPr lvl="0" algn="ctr">
              <a:defRPr/>
            </a:pPr>
            <a:r>
              <a:rPr lang="en-US" altLang="ko-KR" b="1" dirty="0">
                <a:solidFill>
                  <a:schemeClr val="tx1">
                    <a:lumMod val="65000"/>
                    <a:lumOff val="35000"/>
                  </a:schemeClr>
                </a:solidFill>
                <a:latin typeface="Arial" panose="020B0604020202020204" pitchFamily="34" charset="0"/>
                <a:cs typeface="Arial" panose="020B0604020202020204" pitchFamily="34" charset="0"/>
              </a:rPr>
              <a:t>System Toward Industry 4.0</a:t>
            </a:r>
          </a:p>
        </p:txBody>
      </p:sp>
      <p:sp>
        <p:nvSpPr>
          <p:cNvPr id="8" name="TextBox 7">
            <a:extLst>
              <a:ext uri="{FF2B5EF4-FFF2-40B4-BE49-F238E27FC236}">
                <a16:creationId xmlns:a16="http://schemas.microsoft.com/office/drawing/2014/main" id="{BB659AB2-5291-4406-9998-354693C05D9D}"/>
              </a:ext>
            </a:extLst>
          </p:cNvPr>
          <p:cNvSpPr txBox="1"/>
          <p:nvPr/>
        </p:nvSpPr>
        <p:spPr>
          <a:xfrm>
            <a:off x="251153" y="2211833"/>
            <a:ext cx="4428470" cy="3970318"/>
          </a:xfrm>
          <a:prstGeom prst="rect">
            <a:avLst/>
          </a:prstGeom>
          <a:noFill/>
        </p:spPr>
        <p:txBody>
          <a:bodyPr wrap="square" rtlCol="0">
            <a:spAutoFit/>
          </a:bodyPr>
          <a:lstStyle/>
          <a:p>
            <a:pPr marL="285750" lvl="0" indent="-285750">
              <a:buFont typeface="Arial" panose="020B0604020202020204" pitchFamily="34" charset="0"/>
              <a:buChar char="•"/>
              <a:defRPr/>
            </a:pPr>
            <a:r>
              <a:rPr lang="en-US" altLang="ko-KR" dirty="0">
                <a:latin typeface="Arial" panose="020B0604020202020204" pitchFamily="34" charset="0"/>
                <a:cs typeface="Arial" panose="020B0604020202020204" pitchFamily="34" charset="0"/>
              </a:rPr>
              <a:t>Provide </a:t>
            </a:r>
            <a:r>
              <a:rPr lang="en-US" altLang="ko-KR" u="sng" dirty="0">
                <a:latin typeface="Arial" panose="020B0604020202020204" pitchFamily="34" charset="0"/>
                <a:cs typeface="Arial" panose="020B0604020202020204" pitchFamily="34" charset="0"/>
              </a:rPr>
              <a:t>App Development Course</a:t>
            </a:r>
            <a:r>
              <a:rPr lang="en-US" altLang="ko-KR" dirty="0">
                <a:latin typeface="Arial" panose="020B0604020202020204" pitchFamily="34" charset="0"/>
                <a:cs typeface="Arial" panose="020B0604020202020204" pitchFamily="34" charset="0"/>
              </a:rPr>
              <a:t> for the purpose of training the </a:t>
            </a:r>
            <a:r>
              <a:rPr lang="en-US" altLang="ko-KR" u="sng" dirty="0">
                <a:latin typeface="Arial" panose="020B0604020202020204" pitchFamily="34" charset="0"/>
                <a:cs typeface="Arial" panose="020B0604020202020204" pitchFamily="34" charset="0"/>
              </a:rPr>
              <a:t>theoretical foundation of high technologies</a:t>
            </a:r>
            <a:r>
              <a:rPr lang="en-US" altLang="ko-KR" dirty="0">
                <a:latin typeface="Arial" panose="020B0604020202020204" pitchFamily="34" charset="0"/>
                <a:cs typeface="Arial" panose="020B0604020202020204" pitchFamily="34" charset="0"/>
              </a:rPr>
              <a:t> such as blockchain technology.</a:t>
            </a:r>
          </a:p>
          <a:p>
            <a:pPr marL="285750" lvl="0" indent="-285750">
              <a:buFont typeface="Arial" panose="020B0604020202020204" pitchFamily="34" charset="0"/>
              <a:buChar char="•"/>
              <a:defRPr/>
            </a:pPr>
            <a:endParaRPr lang="en-US" altLang="ko-KR" b="1"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altLang="ko-KR" dirty="0">
                <a:latin typeface="Arial" panose="020B0604020202020204" pitchFamily="34" charset="0"/>
                <a:cs typeface="Arial" panose="020B0604020202020204" pitchFamily="34" charset="0"/>
              </a:rPr>
              <a:t>Establish </a:t>
            </a:r>
            <a:r>
              <a:rPr lang="en-US" altLang="ko-KR" u="sng" dirty="0">
                <a:latin typeface="Arial" panose="020B0604020202020204" pitchFamily="34" charset="0"/>
                <a:cs typeface="Arial" panose="020B0604020202020204" pitchFamily="34" charset="0"/>
              </a:rPr>
              <a:t>NUM Digital Economy Lab </a:t>
            </a:r>
            <a:r>
              <a:rPr lang="en-US" altLang="ko-KR" dirty="0">
                <a:latin typeface="Arial" panose="020B0604020202020204" pitchFamily="34" charset="0"/>
                <a:cs typeface="Arial" panose="020B0604020202020204" pitchFamily="34" charset="0"/>
              </a:rPr>
              <a:t>for students to help </a:t>
            </a:r>
            <a:r>
              <a:rPr lang="en-US" altLang="ko-KR" u="sng" dirty="0">
                <a:latin typeface="Arial" panose="020B0604020202020204" pitchFamily="34" charset="0"/>
                <a:cs typeface="Arial" panose="020B0604020202020204" pitchFamily="34" charset="0"/>
              </a:rPr>
              <a:t>turn theories into practice</a:t>
            </a:r>
            <a:r>
              <a:rPr lang="en-US" altLang="ko-KR" dirty="0">
                <a:latin typeface="Arial" panose="020B0604020202020204" pitchFamily="34" charset="0"/>
                <a:cs typeface="Arial" panose="020B0604020202020204" pitchFamily="34" charset="0"/>
              </a:rPr>
              <a:t> and discuss new ideas to solve the real-world problems.</a:t>
            </a:r>
          </a:p>
          <a:p>
            <a:pPr marL="285750" lvl="0" indent="-285750">
              <a:buFont typeface="Arial" panose="020B0604020202020204" pitchFamily="34" charset="0"/>
              <a:buChar char="•"/>
              <a:defRPr/>
            </a:pPr>
            <a:endParaRPr lang="en-US" altLang="ko-KR" dirty="0">
              <a:solidFill>
                <a:schemeClr val="accent1"/>
              </a:solidFill>
              <a:latin typeface="Arial" panose="020B0604020202020204" pitchFamily="34" charset="0"/>
              <a:cs typeface="Arial" panose="020B0604020202020204" pitchFamily="34" charset="0"/>
            </a:endParaRPr>
          </a:p>
          <a:p>
            <a:pPr marL="285750" lvl="0" indent="-285750" fontAlgn="base">
              <a:spcBef>
                <a:spcPct val="0"/>
              </a:spcBef>
              <a:spcAft>
                <a:spcPct val="0"/>
              </a:spcAft>
              <a:buFont typeface="Arial" panose="020B0604020202020204" pitchFamily="34" charset="0"/>
              <a:buChar char="•"/>
              <a:defRPr/>
            </a:pPr>
            <a:r>
              <a:rPr kumimoji="1" lang="en-US" altLang="ko-KR" dirty="0">
                <a:latin typeface="Arial" panose="020B0604020202020204" pitchFamily="34" charset="0"/>
                <a:cs typeface="Arial" panose="020B0604020202020204" pitchFamily="34" charset="0"/>
              </a:rPr>
              <a:t>Develop </a:t>
            </a:r>
            <a:r>
              <a:rPr kumimoji="1" lang="en-US" altLang="ko-KR" u="sng" dirty="0">
                <a:latin typeface="Arial" panose="020B0604020202020204" pitchFamily="34" charset="0"/>
                <a:cs typeface="Arial" panose="020B0604020202020204" pitchFamily="34" charset="0"/>
              </a:rPr>
              <a:t>Innovation Talk </a:t>
            </a:r>
            <a:r>
              <a:rPr lang="en-US" altLang="ko-KR" u="sng" dirty="0">
                <a:latin typeface="Arial" panose="020B0604020202020204" pitchFamily="34" charset="0"/>
                <a:cs typeface="Arial" panose="020B0604020202020204" pitchFamily="34" charset="0"/>
              </a:rPr>
              <a:t>P</a:t>
            </a:r>
            <a:r>
              <a:rPr kumimoji="1" lang="en-US" altLang="ko-KR" u="sng" dirty="0">
                <a:latin typeface="Arial" panose="020B0604020202020204" pitchFamily="34" charset="0"/>
                <a:cs typeface="Arial" panose="020B0604020202020204" pitchFamily="34" charset="0"/>
              </a:rPr>
              <a:t>rogram</a:t>
            </a:r>
            <a:r>
              <a:rPr kumimoji="1" lang="en-US" altLang="ko-KR" dirty="0">
                <a:latin typeface="Arial" panose="020B0604020202020204" pitchFamily="34" charset="0"/>
                <a:cs typeface="Arial" panose="020B0604020202020204" pitchFamily="34" charset="0"/>
              </a:rPr>
              <a:t> to help the students demonstrate their </a:t>
            </a:r>
            <a:r>
              <a:rPr kumimoji="1" lang="en-US" altLang="ko-KR" u="sng" dirty="0">
                <a:latin typeface="Arial" panose="020B0604020202020204" pitchFamily="34" charset="0"/>
                <a:cs typeface="Arial" panose="020B0604020202020204" pitchFamily="34" charset="0"/>
              </a:rPr>
              <a:t>project implementation and advertise </a:t>
            </a:r>
            <a:r>
              <a:rPr kumimoji="1" lang="en-US" altLang="ko-KR" dirty="0">
                <a:latin typeface="Arial" panose="020B0604020202020204" pitchFamily="34" charset="0"/>
                <a:cs typeface="Arial" panose="020B0604020202020204" pitchFamily="34" charset="0"/>
              </a:rPr>
              <a:t>their products on social media.</a:t>
            </a:r>
            <a:endParaRPr kumimoji="1" lang="en-US" altLang="ko-KR" u="sng"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414A683-8F4D-4C10-BC84-882BCAD33BA8}"/>
              </a:ext>
            </a:extLst>
          </p:cNvPr>
          <p:cNvSpPr txBox="1"/>
          <p:nvPr/>
        </p:nvSpPr>
        <p:spPr>
          <a:xfrm>
            <a:off x="4664849" y="2211833"/>
            <a:ext cx="4242285" cy="4247317"/>
          </a:xfrm>
          <a:prstGeom prst="rect">
            <a:avLst/>
          </a:prstGeom>
          <a:noFill/>
        </p:spPr>
        <p:txBody>
          <a:bodyPr wrap="square" rtlCol="0">
            <a:spAutoFit/>
          </a:bodyPr>
          <a:lstStyle/>
          <a:p>
            <a:pPr marL="285750" indent="-285750">
              <a:buFont typeface="Arial" panose="020B0604020202020204" pitchFamily="34" charset="0"/>
              <a:buChar char="•"/>
              <a:defRPr/>
            </a:pPr>
            <a:r>
              <a:rPr lang="en-US" altLang="ko-KR" u="sng" dirty="0">
                <a:latin typeface="Arial" panose="020B0604020202020204" pitchFamily="34" charset="0"/>
                <a:cs typeface="Arial" panose="020B0604020202020204" pitchFamily="34" charset="0"/>
              </a:rPr>
              <a:t>Very actively utilize Industry 4.0 technologies </a:t>
            </a:r>
            <a:r>
              <a:rPr lang="en-US" altLang="ko-KR" dirty="0">
                <a:latin typeface="Arial" panose="020B0604020202020204" pitchFamily="34" charset="0"/>
                <a:cs typeface="Arial" panose="020B0604020202020204" pitchFamily="34" charset="0"/>
              </a:rPr>
              <a:t>(big data, artificial intelligence and Internet of Things) in teaching and learning. </a:t>
            </a:r>
          </a:p>
          <a:p>
            <a:pPr marL="285750" indent="-285750">
              <a:buFont typeface="Arial" panose="020B0604020202020204" pitchFamily="34" charset="0"/>
              <a:buChar char="•"/>
              <a:defRPr/>
            </a:pPr>
            <a:endParaRPr lang="en-US" altLang="ko-K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altLang="ko-KR" u="sng" dirty="0">
                <a:latin typeface="Arial" panose="020B0604020202020204" pitchFamily="34" charset="0"/>
                <a:cs typeface="Arial" panose="020B0604020202020204" pitchFamily="34" charset="0"/>
              </a:rPr>
              <a:t>Encourage students to engage </a:t>
            </a:r>
            <a:r>
              <a:rPr lang="en-US" altLang="ko-KR" dirty="0">
                <a:latin typeface="Arial" panose="020B0604020202020204" pitchFamily="34" charset="0"/>
                <a:cs typeface="Arial" panose="020B0604020202020204" pitchFamily="34" charset="0"/>
              </a:rPr>
              <a:t>in robotic systems, AI programming, automation, IoT and analytic platform, virtual reality, etc.</a:t>
            </a:r>
          </a:p>
          <a:p>
            <a:pPr marL="285750" lvl="0" indent="-285750">
              <a:buFont typeface="Arial" panose="020B0604020202020204" pitchFamily="34" charset="0"/>
              <a:buChar char="•"/>
              <a:defRPr/>
            </a:pPr>
            <a:endParaRPr lang="en-US" altLang="ko-KR"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altLang="ko-KR" u="sng" dirty="0">
                <a:latin typeface="Arial" panose="020B0604020202020204" pitchFamily="34" charset="0"/>
                <a:cs typeface="Arial" panose="020B0604020202020204" pitchFamily="34" charset="0"/>
              </a:rPr>
              <a:t>Make partnership with industries for extended collaboration in learning and developing</a:t>
            </a:r>
            <a:r>
              <a:rPr lang="en-US" altLang="ko-KR" dirty="0">
                <a:latin typeface="Arial" panose="020B0604020202020204" pitchFamily="34" charset="0"/>
                <a:cs typeface="Arial" panose="020B0604020202020204" pitchFamily="34" charset="0"/>
              </a:rPr>
              <a:t> new technologies and innovation activities.</a:t>
            </a:r>
          </a:p>
          <a:p>
            <a:pPr marL="285750" lvl="0" indent="-285750" fontAlgn="base">
              <a:spcBef>
                <a:spcPct val="0"/>
              </a:spcBef>
              <a:spcAft>
                <a:spcPct val="0"/>
              </a:spcAft>
              <a:buFontTx/>
              <a:buChar char="-"/>
              <a:defRPr/>
            </a:pPr>
            <a:endParaRPr lang="en-US" altLang="ko-KR"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862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EA336A7-4016-48A9-9F48-F5AE6A6A7D7B}"/>
              </a:ext>
            </a:extLst>
          </p:cNvPr>
          <p:cNvSpPr>
            <a:spLocks noGrp="1"/>
          </p:cNvSpPr>
          <p:nvPr>
            <p:ph type="title"/>
          </p:nvPr>
        </p:nvSpPr>
        <p:spPr/>
        <p:txBody>
          <a:bodyPr/>
          <a:lstStyle/>
          <a:p>
            <a:r>
              <a:rPr lang="en-US" altLang="ko-KR" b="1" dirty="0"/>
              <a:t>Emerging Challengers: Regions</a:t>
            </a:r>
            <a:endParaRPr lang="ko-KR" altLang="en-US" b="1" dirty="0"/>
          </a:p>
        </p:txBody>
      </p:sp>
      <p:sp>
        <p:nvSpPr>
          <p:cNvPr id="4" name="슬라이드 번호 개체 틀 3">
            <a:extLst>
              <a:ext uri="{FF2B5EF4-FFF2-40B4-BE49-F238E27FC236}">
                <a16:creationId xmlns:a16="http://schemas.microsoft.com/office/drawing/2014/main" id="{EE9AED8B-5378-4FCF-B568-1F6CE2F2961B}"/>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29</a:t>
            </a:fld>
            <a:endParaRPr lang="en-US" altLang="ko-KR" dirty="0">
              <a:solidFill>
                <a:srgbClr val="000000"/>
              </a:solidFill>
            </a:endParaRPr>
          </a:p>
        </p:txBody>
      </p:sp>
      <p:sp>
        <p:nvSpPr>
          <p:cNvPr id="42" name="제목 1">
            <a:extLst>
              <a:ext uri="{FF2B5EF4-FFF2-40B4-BE49-F238E27FC236}">
                <a16:creationId xmlns:a16="http://schemas.microsoft.com/office/drawing/2014/main" id="{0BDC8905-0AEA-639A-5005-AB379E9BFEC1}"/>
              </a:ext>
            </a:extLst>
          </p:cNvPr>
          <p:cNvSpPr txBox="1">
            <a:spLocks/>
          </p:cNvSpPr>
          <p:nvPr/>
        </p:nvSpPr>
        <p:spPr bwMode="auto">
          <a:xfrm>
            <a:off x="1632198" y="1372776"/>
            <a:ext cx="5879603" cy="566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kumimoji="1" sz="2400" b="0">
                <a:solidFill>
                  <a:schemeClr val="tx1"/>
                </a:solidFill>
                <a:latin typeface="Arial" panose="020B0604020202020204" pitchFamily="34" charset="0"/>
                <a:ea typeface="Arial Unicode MS" panose="020B0604020202020204" pitchFamily="50" charset="-127"/>
                <a:cs typeface="Arial" panose="020B0604020202020204" pitchFamily="34" charset="0"/>
              </a:defRPr>
            </a:lvl1pPr>
            <a:lvl2pPr algn="l" rtl="0" eaLnBrk="0" fontAlgn="base" latinLnBrk="1" hangingPunct="0">
              <a:spcBef>
                <a:spcPct val="0"/>
              </a:spcBef>
              <a:spcAft>
                <a:spcPct val="0"/>
              </a:spcAft>
              <a:defRPr kumimoji="1" sz="2800" b="1">
                <a:solidFill>
                  <a:schemeClr val="tx2"/>
                </a:solidFill>
                <a:latin typeface="Arial" charset="0"/>
                <a:ea typeface="굴림" pitchFamily="50" charset="-127"/>
              </a:defRPr>
            </a:lvl2pPr>
            <a:lvl3pPr algn="l" rtl="0" eaLnBrk="0" fontAlgn="base" latinLnBrk="1" hangingPunct="0">
              <a:spcBef>
                <a:spcPct val="0"/>
              </a:spcBef>
              <a:spcAft>
                <a:spcPct val="0"/>
              </a:spcAft>
              <a:defRPr kumimoji="1" sz="2800" b="1">
                <a:solidFill>
                  <a:schemeClr val="tx2"/>
                </a:solidFill>
                <a:latin typeface="Arial" charset="0"/>
                <a:ea typeface="굴림" pitchFamily="50" charset="-127"/>
              </a:defRPr>
            </a:lvl3pPr>
            <a:lvl4pPr algn="l" rtl="0" eaLnBrk="0" fontAlgn="base" latinLnBrk="1" hangingPunct="0">
              <a:spcBef>
                <a:spcPct val="0"/>
              </a:spcBef>
              <a:spcAft>
                <a:spcPct val="0"/>
              </a:spcAft>
              <a:defRPr kumimoji="1" sz="2800" b="1">
                <a:solidFill>
                  <a:schemeClr val="tx2"/>
                </a:solidFill>
                <a:latin typeface="Arial" charset="0"/>
                <a:ea typeface="굴림" pitchFamily="50" charset="-127"/>
              </a:defRPr>
            </a:lvl4pPr>
            <a:lvl5pPr algn="l" rtl="0" eaLnBrk="0" fontAlgn="base" latinLnBrk="1" hangingPunct="0">
              <a:spcBef>
                <a:spcPct val="0"/>
              </a:spcBef>
              <a:spcAft>
                <a:spcPct val="0"/>
              </a:spcAft>
              <a:defRPr kumimoji="1" sz="2800" b="1">
                <a:solidFill>
                  <a:schemeClr val="tx2"/>
                </a:solidFill>
                <a:latin typeface="Arial" charset="0"/>
                <a:ea typeface="굴림" pitchFamily="50" charset="-127"/>
              </a:defRPr>
            </a:lvl5pPr>
            <a:lvl6pPr marL="457200" algn="l" rtl="0" fontAlgn="base" latinLnBrk="1">
              <a:spcBef>
                <a:spcPct val="0"/>
              </a:spcBef>
              <a:spcAft>
                <a:spcPct val="0"/>
              </a:spcAft>
              <a:defRPr kumimoji="1" sz="2800">
                <a:solidFill>
                  <a:schemeClr val="tx2"/>
                </a:solidFill>
                <a:latin typeface="Verdana" pitchFamily="34" charset="0"/>
                <a:ea typeface="굴림" pitchFamily="50" charset="-127"/>
              </a:defRPr>
            </a:lvl6pPr>
            <a:lvl7pPr marL="914400" algn="l" rtl="0" fontAlgn="base" latinLnBrk="1">
              <a:spcBef>
                <a:spcPct val="0"/>
              </a:spcBef>
              <a:spcAft>
                <a:spcPct val="0"/>
              </a:spcAft>
              <a:defRPr kumimoji="1" sz="2800">
                <a:solidFill>
                  <a:schemeClr val="tx2"/>
                </a:solidFill>
                <a:latin typeface="Verdana" pitchFamily="34" charset="0"/>
                <a:ea typeface="굴림" pitchFamily="50" charset="-127"/>
              </a:defRPr>
            </a:lvl7pPr>
            <a:lvl8pPr marL="1371600" algn="l" rtl="0" fontAlgn="base" latinLnBrk="1">
              <a:spcBef>
                <a:spcPct val="0"/>
              </a:spcBef>
              <a:spcAft>
                <a:spcPct val="0"/>
              </a:spcAft>
              <a:defRPr kumimoji="1" sz="2800">
                <a:solidFill>
                  <a:schemeClr val="tx2"/>
                </a:solidFill>
                <a:latin typeface="Verdana" pitchFamily="34" charset="0"/>
                <a:ea typeface="굴림" pitchFamily="50" charset="-127"/>
              </a:defRPr>
            </a:lvl8pPr>
            <a:lvl9pPr marL="1828800" algn="l" rtl="0" fontAlgn="base" latinLnBrk="1">
              <a:spcBef>
                <a:spcPct val="0"/>
              </a:spcBef>
              <a:spcAft>
                <a:spcPct val="0"/>
              </a:spcAft>
              <a:defRPr kumimoji="1" sz="2800">
                <a:solidFill>
                  <a:schemeClr val="tx2"/>
                </a:solidFill>
                <a:latin typeface="Verdana" pitchFamily="34" charset="0"/>
                <a:ea typeface="굴림" pitchFamily="50" charset="-127"/>
              </a:defRPr>
            </a:lvl9pPr>
          </a:lstStyle>
          <a:p>
            <a:pPr algn="ctr"/>
            <a:r>
              <a:rPr lang="en-US" altLang="ko-KR" b="1" kern="0" dirty="0">
                <a:solidFill>
                  <a:schemeClr val="tx1">
                    <a:lumMod val="65000"/>
                    <a:lumOff val="35000"/>
                  </a:schemeClr>
                </a:solidFill>
              </a:rPr>
              <a:t>Global Top 100 Innovative Universities</a:t>
            </a:r>
            <a:endParaRPr lang="ko-KR" altLang="en-US" b="1" kern="0" dirty="0">
              <a:solidFill>
                <a:schemeClr val="tx1">
                  <a:lumMod val="65000"/>
                  <a:lumOff val="35000"/>
                </a:schemeClr>
              </a:solidFill>
            </a:endParaRPr>
          </a:p>
        </p:txBody>
      </p:sp>
      <p:sp>
        <p:nvSpPr>
          <p:cNvPr id="43" name="TextBox 42">
            <a:extLst>
              <a:ext uri="{FF2B5EF4-FFF2-40B4-BE49-F238E27FC236}">
                <a16:creationId xmlns:a16="http://schemas.microsoft.com/office/drawing/2014/main" id="{062F09F9-93AB-6B4A-F53E-CF819A91F2B0}"/>
              </a:ext>
            </a:extLst>
          </p:cNvPr>
          <p:cNvSpPr txBox="1"/>
          <p:nvPr/>
        </p:nvSpPr>
        <p:spPr>
          <a:xfrm>
            <a:off x="288335" y="4992842"/>
            <a:ext cx="4086010" cy="923330"/>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
            </a:pPr>
            <a:r>
              <a:rPr lang="en-US" altLang="ko-KR" dirty="0">
                <a:latin typeface="Arial" panose="020B0604020202020204" pitchFamily="34" charset="0"/>
                <a:cs typeface="Arial" panose="020B0604020202020204" pitchFamily="34" charset="0"/>
              </a:rPr>
              <a:t>Asia has the highest number in the Top</a:t>
            </a:r>
            <a:r>
              <a:rPr lang="ko-KR" altLang="en-US" dirty="0">
                <a:latin typeface="Arial" panose="020B0604020202020204" pitchFamily="34" charset="0"/>
                <a:cs typeface="Arial" panose="020B0604020202020204" pitchFamily="34" charset="0"/>
              </a:rPr>
              <a:t> </a:t>
            </a:r>
            <a:r>
              <a:rPr lang="en-US" altLang="ko-KR" dirty="0">
                <a:latin typeface="Arial" panose="020B0604020202020204" pitchFamily="34" charset="0"/>
                <a:cs typeface="Arial" panose="020B0604020202020204" pitchFamily="34" charset="0"/>
              </a:rPr>
              <a:t>100 list, followed by North America and Europe. </a:t>
            </a:r>
          </a:p>
        </p:txBody>
      </p:sp>
      <p:cxnSp>
        <p:nvCxnSpPr>
          <p:cNvPr id="44" name="직선 연결선 43">
            <a:extLst>
              <a:ext uri="{FF2B5EF4-FFF2-40B4-BE49-F238E27FC236}">
                <a16:creationId xmlns:a16="http://schemas.microsoft.com/office/drawing/2014/main" id="{AD051F31-1489-03E7-0EAE-945209351665}"/>
              </a:ext>
            </a:extLst>
          </p:cNvPr>
          <p:cNvCxnSpPr>
            <a:cxnSpLocks/>
          </p:cNvCxnSpPr>
          <p:nvPr/>
        </p:nvCxnSpPr>
        <p:spPr>
          <a:xfrm>
            <a:off x="1549864" y="1988840"/>
            <a:ext cx="61200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9" name="그림 8">
            <a:extLst>
              <a:ext uri="{FF2B5EF4-FFF2-40B4-BE49-F238E27FC236}">
                <a16:creationId xmlns:a16="http://schemas.microsoft.com/office/drawing/2014/main" id="{713A26DB-973B-5621-BF53-2BF6E6B7B4FC}"/>
              </a:ext>
            </a:extLst>
          </p:cNvPr>
          <p:cNvPicPr>
            <a:picLocks noChangeAspect="1"/>
          </p:cNvPicPr>
          <p:nvPr/>
        </p:nvPicPr>
        <p:blipFill>
          <a:blip r:embed="rId2"/>
          <a:stretch>
            <a:fillRect/>
          </a:stretch>
        </p:blipFill>
        <p:spPr>
          <a:xfrm>
            <a:off x="288405" y="2635556"/>
            <a:ext cx="4086009" cy="1882159"/>
          </a:xfrm>
          <a:prstGeom prst="rect">
            <a:avLst/>
          </a:prstGeom>
        </p:spPr>
      </p:pic>
      <p:grpSp>
        <p:nvGrpSpPr>
          <p:cNvPr id="7" name="그룹 6">
            <a:extLst>
              <a:ext uri="{FF2B5EF4-FFF2-40B4-BE49-F238E27FC236}">
                <a16:creationId xmlns:a16="http://schemas.microsoft.com/office/drawing/2014/main" id="{1A4342B8-BD18-D711-7FE2-8CF9B6376F3D}"/>
              </a:ext>
            </a:extLst>
          </p:cNvPr>
          <p:cNvGrpSpPr/>
          <p:nvPr/>
        </p:nvGrpSpPr>
        <p:grpSpPr>
          <a:xfrm>
            <a:off x="4788024" y="2635556"/>
            <a:ext cx="4086009" cy="1882159"/>
            <a:chOff x="4535696" y="1704096"/>
            <a:chExt cx="4375029" cy="2629672"/>
          </a:xfrm>
        </p:grpSpPr>
        <p:pic>
          <p:nvPicPr>
            <p:cNvPr id="6" name="그림 5">
              <a:extLst>
                <a:ext uri="{FF2B5EF4-FFF2-40B4-BE49-F238E27FC236}">
                  <a16:creationId xmlns:a16="http://schemas.microsoft.com/office/drawing/2014/main" id="{75F73E52-6695-81C0-86D9-C263F88BDE6D}"/>
                </a:ext>
              </a:extLst>
            </p:cNvPr>
            <p:cNvPicPr>
              <a:picLocks noChangeAspect="1"/>
            </p:cNvPicPr>
            <p:nvPr/>
          </p:nvPicPr>
          <p:blipFill>
            <a:blip r:embed="rId3"/>
            <a:stretch>
              <a:fillRect/>
            </a:stretch>
          </p:blipFill>
          <p:spPr>
            <a:xfrm>
              <a:off x="4535696" y="1704096"/>
              <a:ext cx="4375029" cy="2629672"/>
            </a:xfrm>
            <a:prstGeom prst="rect">
              <a:avLst/>
            </a:prstGeom>
          </p:spPr>
        </p:pic>
        <p:sp>
          <p:nvSpPr>
            <p:cNvPr id="32" name="타원 31">
              <a:extLst>
                <a:ext uri="{FF2B5EF4-FFF2-40B4-BE49-F238E27FC236}">
                  <a16:creationId xmlns:a16="http://schemas.microsoft.com/office/drawing/2014/main" id="{DA26E9C3-E9FB-ECA4-7108-C180BA6538BA}"/>
                </a:ext>
              </a:extLst>
            </p:cNvPr>
            <p:cNvSpPr/>
            <p:nvPr/>
          </p:nvSpPr>
          <p:spPr>
            <a:xfrm>
              <a:off x="8130536" y="2949100"/>
              <a:ext cx="166696" cy="171772"/>
            </a:xfrm>
            <a:prstGeom prst="ellipse">
              <a:avLst/>
            </a:prstGeom>
            <a:solidFill>
              <a:srgbClr val="0000FF">
                <a:alpha val="42000"/>
              </a:srgbClr>
            </a:solidFill>
            <a:ln>
              <a:no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a:extLst>
                <a:ext uri="{FF2B5EF4-FFF2-40B4-BE49-F238E27FC236}">
                  <a16:creationId xmlns:a16="http://schemas.microsoft.com/office/drawing/2014/main" id="{99ED99A1-66B5-6513-CE2C-12DFBA4E6069}"/>
                </a:ext>
              </a:extLst>
            </p:cNvPr>
            <p:cNvSpPr/>
            <p:nvPr/>
          </p:nvSpPr>
          <p:spPr>
            <a:xfrm>
              <a:off x="7027736" y="3309140"/>
              <a:ext cx="166696" cy="171772"/>
            </a:xfrm>
            <a:prstGeom prst="ellipse">
              <a:avLst/>
            </a:prstGeom>
            <a:solidFill>
              <a:srgbClr val="0000FF">
                <a:alpha val="42000"/>
              </a:srgbClr>
            </a:solidFill>
            <a:ln>
              <a:no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타원 33">
              <a:extLst>
                <a:ext uri="{FF2B5EF4-FFF2-40B4-BE49-F238E27FC236}">
                  <a16:creationId xmlns:a16="http://schemas.microsoft.com/office/drawing/2014/main" id="{4DCAD757-B9B6-A8A5-839B-934CED3AAE32}"/>
                </a:ext>
              </a:extLst>
            </p:cNvPr>
            <p:cNvSpPr/>
            <p:nvPr/>
          </p:nvSpPr>
          <p:spPr>
            <a:xfrm>
              <a:off x="5906172" y="3711044"/>
              <a:ext cx="166696" cy="171772"/>
            </a:xfrm>
            <a:prstGeom prst="ellipse">
              <a:avLst/>
            </a:prstGeom>
            <a:solidFill>
              <a:srgbClr val="0000FF">
                <a:alpha val="42000"/>
              </a:srgbClr>
            </a:solidFill>
            <a:ln>
              <a:no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TextBox 35">
              <a:extLst>
                <a:ext uri="{FF2B5EF4-FFF2-40B4-BE49-F238E27FC236}">
                  <a16:creationId xmlns:a16="http://schemas.microsoft.com/office/drawing/2014/main" id="{F9BC5104-D7F5-AE2F-D6C3-3973E70818D5}"/>
                </a:ext>
              </a:extLst>
            </p:cNvPr>
            <p:cNvSpPr txBox="1"/>
            <p:nvPr/>
          </p:nvSpPr>
          <p:spPr>
            <a:xfrm>
              <a:off x="5749960" y="3432175"/>
              <a:ext cx="508473" cy="276999"/>
            </a:xfrm>
            <a:prstGeom prst="rect">
              <a:avLst/>
            </a:prstGeom>
            <a:noFill/>
          </p:spPr>
          <p:txBody>
            <a:bodyPr wrap="none" rtlCol="0">
              <a:spAutoFit/>
            </a:bodyPr>
            <a:lstStyle/>
            <a:p>
              <a:pPr algn="ctr"/>
              <a:r>
                <a:rPr lang="en-US" altLang="ko-KR" sz="1200" b="1" dirty="0">
                  <a:solidFill>
                    <a:schemeClr val="tx1">
                      <a:lumMod val="65000"/>
                      <a:lumOff val="35000"/>
                    </a:schemeClr>
                  </a:solidFill>
                  <a:latin typeface="Arial" panose="020B0604020202020204" pitchFamily="34" charset="0"/>
                  <a:cs typeface="Arial" panose="020B0604020202020204" pitchFamily="34" charset="0"/>
                </a:rPr>
                <a:t>Asia</a:t>
              </a:r>
              <a:endParaRPr lang="ko-KR" alt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AA5E5531-AA29-7654-2BBD-DB5DA0B42D1E}"/>
                </a:ext>
              </a:extLst>
            </p:cNvPr>
            <p:cNvSpPr txBox="1"/>
            <p:nvPr/>
          </p:nvSpPr>
          <p:spPr>
            <a:xfrm>
              <a:off x="6743406" y="2976358"/>
              <a:ext cx="715260" cy="276999"/>
            </a:xfrm>
            <a:prstGeom prst="rect">
              <a:avLst/>
            </a:prstGeom>
            <a:noFill/>
          </p:spPr>
          <p:txBody>
            <a:bodyPr wrap="none" rtlCol="0">
              <a:spAutoFit/>
            </a:bodyPr>
            <a:lstStyle/>
            <a:p>
              <a:pPr algn="ctr"/>
              <a:r>
                <a:rPr lang="en-US" altLang="ko-KR" sz="1200" b="1" dirty="0">
                  <a:solidFill>
                    <a:schemeClr val="tx1">
                      <a:lumMod val="65000"/>
                      <a:lumOff val="35000"/>
                    </a:schemeClr>
                  </a:solidFill>
                  <a:latin typeface="Arial" panose="020B0604020202020204" pitchFamily="34" charset="0"/>
                  <a:cs typeface="Arial" panose="020B0604020202020204" pitchFamily="34" charset="0"/>
                </a:rPr>
                <a:t>Europe</a:t>
              </a:r>
              <a:endParaRPr lang="ko-KR" alt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0" name="TextBox 39">
              <a:extLst>
                <a:ext uri="{FF2B5EF4-FFF2-40B4-BE49-F238E27FC236}">
                  <a16:creationId xmlns:a16="http://schemas.microsoft.com/office/drawing/2014/main" id="{CB8B1DCE-4E2A-C7D9-B2FD-390A7C65AF58}"/>
                </a:ext>
              </a:extLst>
            </p:cNvPr>
            <p:cNvSpPr txBox="1"/>
            <p:nvPr/>
          </p:nvSpPr>
          <p:spPr>
            <a:xfrm>
              <a:off x="7826388" y="2448836"/>
              <a:ext cx="788999" cy="461665"/>
            </a:xfrm>
            <a:prstGeom prst="rect">
              <a:avLst/>
            </a:prstGeom>
            <a:noFill/>
          </p:spPr>
          <p:txBody>
            <a:bodyPr wrap="none" rtlCol="0">
              <a:spAutoFit/>
            </a:bodyPr>
            <a:lstStyle/>
            <a:p>
              <a:pPr algn="ctr"/>
              <a:r>
                <a:rPr lang="en-US" altLang="ko-KR" sz="1200" b="1" dirty="0">
                  <a:solidFill>
                    <a:schemeClr val="tx1">
                      <a:lumMod val="65000"/>
                      <a:lumOff val="35000"/>
                    </a:schemeClr>
                  </a:solidFill>
                  <a:latin typeface="Arial" panose="020B0604020202020204" pitchFamily="34" charset="0"/>
                  <a:cs typeface="Arial" panose="020B0604020202020204" pitchFamily="34" charset="0"/>
                </a:rPr>
                <a:t>North </a:t>
              </a:r>
            </a:p>
            <a:p>
              <a:pPr algn="ctr"/>
              <a:r>
                <a:rPr lang="en-US" altLang="ko-KR" sz="1200" b="1" dirty="0">
                  <a:solidFill>
                    <a:schemeClr val="tx1">
                      <a:lumMod val="65000"/>
                      <a:lumOff val="35000"/>
                    </a:schemeClr>
                  </a:solidFill>
                  <a:latin typeface="Arial" panose="020B0604020202020204" pitchFamily="34" charset="0"/>
                  <a:cs typeface="Arial" panose="020B0604020202020204" pitchFamily="34" charset="0"/>
                </a:rPr>
                <a:t>America</a:t>
              </a:r>
              <a:endParaRPr lang="ko-KR" altLang="en-US" sz="1200" b="1" dirty="0">
                <a:solidFill>
                  <a:schemeClr val="tx1">
                    <a:lumMod val="65000"/>
                    <a:lumOff val="35000"/>
                  </a:schemeClr>
                </a:solidFill>
                <a:latin typeface="Arial" panose="020B0604020202020204" pitchFamily="34" charset="0"/>
                <a:cs typeface="Arial" panose="020B0604020202020204" pitchFamily="34" charset="0"/>
              </a:endParaRPr>
            </a:p>
          </p:txBody>
        </p:sp>
      </p:grpSp>
      <p:sp>
        <p:nvSpPr>
          <p:cNvPr id="22" name="TextBox 21">
            <a:extLst>
              <a:ext uri="{FF2B5EF4-FFF2-40B4-BE49-F238E27FC236}">
                <a16:creationId xmlns:a16="http://schemas.microsoft.com/office/drawing/2014/main" id="{A06506B3-C604-F1B5-F0BD-98A07AF3EDF8}"/>
              </a:ext>
            </a:extLst>
          </p:cNvPr>
          <p:cNvSpPr txBox="1"/>
          <p:nvPr/>
        </p:nvSpPr>
        <p:spPr>
          <a:xfrm>
            <a:off x="4788024" y="4992842"/>
            <a:ext cx="4141409" cy="923330"/>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
            </a:pPr>
            <a:r>
              <a:rPr lang="en-US" altLang="ko-KR" dirty="0">
                <a:latin typeface="Arial" panose="020B0604020202020204" pitchFamily="34" charset="0"/>
                <a:cs typeface="Arial" panose="020B0604020202020204" pitchFamily="34" charset="0"/>
              </a:rPr>
              <a:t>North America occupies the highest average ranking, followed by Europe and Asia.</a:t>
            </a:r>
            <a:endParaRPr lang="ko-KR"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8270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a:prstGeom prst="rect">
            <a:avLst/>
          </a:prstGeom>
        </p:spPr>
        <p:txBody>
          <a:bodyPr/>
          <a:lstStyle/>
          <a:p>
            <a:r>
              <a:rPr lang="en-US" altLang="ko-KR" b="1" dirty="0">
                <a:solidFill>
                  <a:schemeClr val="tx1"/>
                </a:solidFill>
                <a:latin typeface="Arial" panose="020B0604020202020204" pitchFamily="34" charset="0"/>
                <a:cs typeface="Arial" panose="020B0604020202020204" pitchFamily="34" charset="0"/>
              </a:rPr>
              <a:t>Table of Contents</a:t>
            </a:r>
            <a:endParaRPr lang="ko-KR" altLang="en-US" b="1" dirty="0">
              <a:solidFill>
                <a:schemeClr val="tx1"/>
              </a:solidFill>
              <a:latin typeface="Arial" panose="020B0604020202020204" pitchFamily="34" charset="0"/>
              <a:cs typeface="Arial" panose="020B0604020202020204" pitchFamily="34" charset="0"/>
            </a:endParaRPr>
          </a:p>
        </p:txBody>
      </p:sp>
      <p:sp>
        <p:nvSpPr>
          <p:cNvPr id="2" name="슬라이드 번호 개체 틀 1"/>
          <p:cNvSpPr>
            <a:spLocks noGrp="1"/>
          </p:cNvSpPr>
          <p:nvPr>
            <p:ph type="sldNum" sz="quarter" idx="10"/>
          </p:nvPr>
        </p:nvSpPr>
        <p:spPr/>
        <p:txBody>
          <a:bodyPr/>
          <a:lstStyle/>
          <a:p>
            <a:pPr>
              <a:defRPr/>
            </a:pPr>
            <a:fld id="{7661C71A-3E6F-4615-9121-02F609A98B1D}" type="slidenum">
              <a:rPr lang="en-US" altLang="ko-KR" smtClean="0">
                <a:solidFill>
                  <a:srgbClr val="000000"/>
                </a:solidFill>
                <a:latin typeface="Arial" panose="020B0604020202020204" pitchFamily="34" charset="0"/>
                <a:cs typeface="Arial" panose="020B0604020202020204" pitchFamily="34" charset="0"/>
              </a:rPr>
              <a:pPr>
                <a:defRPr/>
              </a:pPr>
              <a:t>3</a:t>
            </a:fld>
            <a:endParaRPr lang="en-US" altLang="ko-KR">
              <a:solidFill>
                <a:srgbClr val="000000"/>
              </a:solidFill>
              <a:latin typeface="Arial" panose="020B0604020202020204" pitchFamily="34" charset="0"/>
              <a:cs typeface="Arial" panose="020B0604020202020204" pitchFamily="34" charset="0"/>
            </a:endParaRPr>
          </a:p>
        </p:txBody>
      </p:sp>
      <p:sp>
        <p:nvSpPr>
          <p:cNvPr id="14" name="TextBox 13"/>
          <p:cNvSpPr txBox="1"/>
          <p:nvPr/>
        </p:nvSpPr>
        <p:spPr>
          <a:xfrm>
            <a:off x="787820" y="1628800"/>
            <a:ext cx="751115" cy="707886"/>
          </a:xfrm>
          <a:prstGeom prst="rect">
            <a:avLst/>
          </a:prstGeom>
          <a:noFill/>
        </p:spPr>
        <p:txBody>
          <a:bodyPr wrap="square" rtlCol="0">
            <a:spAutoFit/>
          </a:bodyPr>
          <a:lstStyle/>
          <a:p>
            <a:r>
              <a:rPr lang="ko-KR" altLang="en-US" sz="4000"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ko-KR" altLang="en-US" sz="4000" dirty="0">
              <a:solidFill>
                <a:srgbClr val="C00000"/>
              </a:solidFill>
              <a:latin typeface="Arial" panose="020B0604020202020204" pitchFamily="34" charset="0"/>
              <a:cs typeface="Arial" panose="020B0604020202020204" pitchFamily="34" charset="0"/>
            </a:endParaRPr>
          </a:p>
        </p:txBody>
      </p:sp>
      <p:sp>
        <p:nvSpPr>
          <p:cNvPr id="10" name="내용 개체 틀 5"/>
          <p:cNvSpPr txBox="1">
            <a:spLocks/>
          </p:cNvSpPr>
          <p:nvPr/>
        </p:nvSpPr>
        <p:spPr bwMode="auto">
          <a:xfrm>
            <a:off x="1571351" y="3933056"/>
            <a:ext cx="6120678"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Cases and Implications</a:t>
            </a:r>
            <a:endParaRPr kumimoji="1" lang="en-US" altLang="ko-KR" sz="1800" b="0"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
        <p:nvSpPr>
          <p:cNvPr id="13" name="내용 개체 틀 5"/>
          <p:cNvSpPr txBox="1">
            <a:spLocks/>
          </p:cNvSpPr>
          <p:nvPr/>
        </p:nvSpPr>
        <p:spPr bwMode="auto">
          <a:xfrm>
            <a:off x="1571351" y="2781008"/>
            <a:ext cx="6120678"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The Rankings of Innovative Universities</a:t>
            </a:r>
            <a:endParaRPr lang="en-US" altLang="ko-KR" sz="1800" dirty="0">
              <a:solidFill>
                <a:schemeClr val="bg1">
                  <a:lumMod val="65000"/>
                </a:schemeClr>
              </a:solidFill>
              <a:latin typeface="Arial" panose="020B0604020202020204" pitchFamily="34" charset="0"/>
              <a:ea typeface="Arial Unicode MS" panose="020B0604020202020204" pitchFamily="50" charset="-127"/>
              <a:cs typeface="Arial" panose="020B0604020202020204" pitchFamily="34" charset="0"/>
            </a:endParaRPr>
          </a:p>
        </p:txBody>
      </p:sp>
      <p:sp>
        <p:nvSpPr>
          <p:cNvPr id="18" name="내용 개체 틀 5"/>
          <p:cNvSpPr txBox="1">
            <a:spLocks/>
          </p:cNvSpPr>
          <p:nvPr/>
        </p:nvSpPr>
        <p:spPr bwMode="auto">
          <a:xfrm>
            <a:off x="1571350" y="1617818"/>
            <a:ext cx="6120679" cy="720000"/>
          </a:xfrm>
          <a:prstGeom prst="rect">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rPr>
              <a:t>The New Ranking: Importance and Methodology </a:t>
            </a:r>
            <a:endParaRPr kumimoji="1" lang="en-US" altLang="ko-KR" sz="1800" b="0"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
        <p:nvSpPr>
          <p:cNvPr id="8" name="내용 개체 틀 5">
            <a:extLst>
              <a:ext uri="{FF2B5EF4-FFF2-40B4-BE49-F238E27FC236}">
                <a16:creationId xmlns:a16="http://schemas.microsoft.com/office/drawing/2014/main" id="{D6F2E18E-6826-4B48-9998-DC78E9886AE9}"/>
              </a:ext>
            </a:extLst>
          </p:cNvPr>
          <p:cNvSpPr txBox="1">
            <a:spLocks/>
          </p:cNvSpPr>
          <p:nvPr/>
        </p:nvSpPr>
        <p:spPr bwMode="auto">
          <a:xfrm>
            <a:off x="1585946" y="5106256"/>
            <a:ext cx="6120678"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Conclusion</a:t>
            </a:r>
            <a:endParaRPr kumimoji="1" lang="en-US" altLang="ko-KR" sz="1800" b="0"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Tree>
    <p:extLst>
      <p:ext uri="{BB962C8B-B14F-4D97-AF65-F5344CB8AC3E}">
        <p14:creationId xmlns:p14="http://schemas.microsoft.com/office/powerpoint/2010/main" val="3826838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EA336A7-4016-48A9-9F48-F5AE6A6A7D7B}"/>
              </a:ext>
            </a:extLst>
          </p:cNvPr>
          <p:cNvSpPr>
            <a:spLocks noGrp="1"/>
          </p:cNvSpPr>
          <p:nvPr>
            <p:ph type="title"/>
          </p:nvPr>
        </p:nvSpPr>
        <p:spPr/>
        <p:txBody>
          <a:bodyPr/>
          <a:lstStyle/>
          <a:p>
            <a:r>
              <a:rPr lang="en-US" altLang="ko-KR" b="1" dirty="0"/>
              <a:t>Emerging Challengers: Regions</a:t>
            </a:r>
            <a:endParaRPr lang="ko-KR" altLang="en-US" b="1" dirty="0"/>
          </a:p>
        </p:txBody>
      </p:sp>
      <p:sp>
        <p:nvSpPr>
          <p:cNvPr id="4" name="슬라이드 번호 개체 틀 3">
            <a:extLst>
              <a:ext uri="{FF2B5EF4-FFF2-40B4-BE49-F238E27FC236}">
                <a16:creationId xmlns:a16="http://schemas.microsoft.com/office/drawing/2014/main" id="{EE9AED8B-5378-4FCF-B568-1F6CE2F2961B}"/>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30</a:t>
            </a:fld>
            <a:endParaRPr lang="en-US" altLang="ko-KR" dirty="0">
              <a:solidFill>
                <a:srgbClr val="000000"/>
              </a:solidFill>
            </a:endParaRPr>
          </a:p>
        </p:txBody>
      </p:sp>
      <p:sp>
        <p:nvSpPr>
          <p:cNvPr id="6" name="제목 1">
            <a:extLst>
              <a:ext uri="{FF2B5EF4-FFF2-40B4-BE49-F238E27FC236}">
                <a16:creationId xmlns:a16="http://schemas.microsoft.com/office/drawing/2014/main" id="{134D0834-2B14-1994-DBD2-50A4A0747F61}"/>
              </a:ext>
            </a:extLst>
          </p:cNvPr>
          <p:cNvSpPr txBox="1">
            <a:spLocks/>
          </p:cNvSpPr>
          <p:nvPr/>
        </p:nvSpPr>
        <p:spPr bwMode="auto">
          <a:xfrm>
            <a:off x="2323730" y="890053"/>
            <a:ext cx="4536554" cy="566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latinLnBrk="1" hangingPunct="0">
              <a:spcBef>
                <a:spcPct val="0"/>
              </a:spcBef>
              <a:spcAft>
                <a:spcPct val="0"/>
              </a:spcAft>
              <a:defRPr kumimoji="1" sz="2400" b="0">
                <a:solidFill>
                  <a:schemeClr val="tx1"/>
                </a:solidFill>
                <a:latin typeface="Arial" panose="020B0604020202020204" pitchFamily="34" charset="0"/>
                <a:ea typeface="Arial Unicode MS" panose="020B0604020202020204" pitchFamily="50" charset="-127"/>
                <a:cs typeface="Arial" panose="020B0604020202020204" pitchFamily="34" charset="0"/>
              </a:defRPr>
            </a:lvl1pPr>
            <a:lvl2pPr algn="l" rtl="0" eaLnBrk="0" fontAlgn="base" latinLnBrk="1" hangingPunct="0">
              <a:spcBef>
                <a:spcPct val="0"/>
              </a:spcBef>
              <a:spcAft>
                <a:spcPct val="0"/>
              </a:spcAft>
              <a:defRPr kumimoji="1" sz="2800" b="1">
                <a:solidFill>
                  <a:schemeClr val="tx2"/>
                </a:solidFill>
                <a:latin typeface="Arial" charset="0"/>
                <a:ea typeface="굴림" pitchFamily="50" charset="-127"/>
              </a:defRPr>
            </a:lvl2pPr>
            <a:lvl3pPr algn="l" rtl="0" eaLnBrk="0" fontAlgn="base" latinLnBrk="1" hangingPunct="0">
              <a:spcBef>
                <a:spcPct val="0"/>
              </a:spcBef>
              <a:spcAft>
                <a:spcPct val="0"/>
              </a:spcAft>
              <a:defRPr kumimoji="1" sz="2800" b="1">
                <a:solidFill>
                  <a:schemeClr val="tx2"/>
                </a:solidFill>
                <a:latin typeface="Arial" charset="0"/>
                <a:ea typeface="굴림" pitchFamily="50" charset="-127"/>
              </a:defRPr>
            </a:lvl3pPr>
            <a:lvl4pPr algn="l" rtl="0" eaLnBrk="0" fontAlgn="base" latinLnBrk="1" hangingPunct="0">
              <a:spcBef>
                <a:spcPct val="0"/>
              </a:spcBef>
              <a:spcAft>
                <a:spcPct val="0"/>
              </a:spcAft>
              <a:defRPr kumimoji="1" sz="2800" b="1">
                <a:solidFill>
                  <a:schemeClr val="tx2"/>
                </a:solidFill>
                <a:latin typeface="Arial" charset="0"/>
                <a:ea typeface="굴림" pitchFamily="50" charset="-127"/>
              </a:defRPr>
            </a:lvl4pPr>
            <a:lvl5pPr algn="l" rtl="0" eaLnBrk="0" fontAlgn="base" latinLnBrk="1" hangingPunct="0">
              <a:spcBef>
                <a:spcPct val="0"/>
              </a:spcBef>
              <a:spcAft>
                <a:spcPct val="0"/>
              </a:spcAft>
              <a:defRPr kumimoji="1" sz="2800" b="1">
                <a:solidFill>
                  <a:schemeClr val="tx2"/>
                </a:solidFill>
                <a:latin typeface="Arial" charset="0"/>
                <a:ea typeface="굴림" pitchFamily="50" charset="-127"/>
              </a:defRPr>
            </a:lvl5pPr>
            <a:lvl6pPr marL="457200" algn="l" rtl="0" fontAlgn="base" latinLnBrk="1">
              <a:spcBef>
                <a:spcPct val="0"/>
              </a:spcBef>
              <a:spcAft>
                <a:spcPct val="0"/>
              </a:spcAft>
              <a:defRPr kumimoji="1" sz="2800">
                <a:solidFill>
                  <a:schemeClr val="tx2"/>
                </a:solidFill>
                <a:latin typeface="Verdana" pitchFamily="34" charset="0"/>
                <a:ea typeface="굴림" pitchFamily="50" charset="-127"/>
              </a:defRPr>
            </a:lvl6pPr>
            <a:lvl7pPr marL="914400" algn="l" rtl="0" fontAlgn="base" latinLnBrk="1">
              <a:spcBef>
                <a:spcPct val="0"/>
              </a:spcBef>
              <a:spcAft>
                <a:spcPct val="0"/>
              </a:spcAft>
              <a:defRPr kumimoji="1" sz="2800">
                <a:solidFill>
                  <a:schemeClr val="tx2"/>
                </a:solidFill>
                <a:latin typeface="Verdana" pitchFamily="34" charset="0"/>
                <a:ea typeface="굴림" pitchFamily="50" charset="-127"/>
              </a:defRPr>
            </a:lvl7pPr>
            <a:lvl8pPr marL="1371600" algn="l" rtl="0" fontAlgn="base" latinLnBrk="1">
              <a:spcBef>
                <a:spcPct val="0"/>
              </a:spcBef>
              <a:spcAft>
                <a:spcPct val="0"/>
              </a:spcAft>
              <a:defRPr kumimoji="1" sz="2800">
                <a:solidFill>
                  <a:schemeClr val="tx2"/>
                </a:solidFill>
                <a:latin typeface="Verdana" pitchFamily="34" charset="0"/>
                <a:ea typeface="굴림" pitchFamily="50" charset="-127"/>
              </a:defRPr>
            </a:lvl8pPr>
            <a:lvl9pPr marL="1828800" algn="l" rtl="0" fontAlgn="base" latinLnBrk="1">
              <a:spcBef>
                <a:spcPct val="0"/>
              </a:spcBef>
              <a:spcAft>
                <a:spcPct val="0"/>
              </a:spcAft>
              <a:defRPr kumimoji="1" sz="2800">
                <a:solidFill>
                  <a:schemeClr val="tx2"/>
                </a:solidFill>
                <a:latin typeface="Verdana" pitchFamily="34" charset="0"/>
                <a:ea typeface="굴림" pitchFamily="50" charset="-127"/>
              </a:defRPr>
            </a:lvl9pPr>
          </a:lstStyle>
          <a:p>
            <a:pPr algn="ctr"/>
            <a:r>
              <a:rPr lang="en-US" altLang="ko-KR" b="1" kern="0" dirty="0">
                <a:solidFill>
                  <a:schemeClr val="tx1">
                    <a:lumMod val="65000"/>
                    <a:lumOff val="35000"/>
                  </a:schemeClr>
                </a:solidFill>
              </a:rPr>
              <a:t>Top 50 in Six Categories</a:t>
            </a:r>
            <a:endParaRPr lang="ko-KR" altLang="en-US" b="1" kern="0" dirty="0">
              <a:solidFill>
                <a:schemeClr val="tx1">
                  <a:lumMod val="65000"/>
                  <a:lumOff val="35000"/>
                </a:schemeClr>
              </a:solidFill>
            </a:endParaRPr>
          </a:p>
        </p:txBody>
      </p:sp>
      <p:cxnSp>
        <p:nvCxnSpPr>
          <p:cNvPr id="9" name="직선 연결선 8">
            <a:extLst>
              <a:ext uri="{FF2B5EF4-FFF2-40B4-BE49-F238E27FC236}">
                <a16:creationId xmlns:a16="http://schemas.microsoft.com/office/drawing/2014/main" id="{E4CF27DC-7799-6973-894D-478694F929BD}"/>
              </a:ext>
            </a:extLst>
          </p:cNvPr>
          <p:cNvCxnSpPr>
            <a:cxnSpLocks/>
          </p:cNvCxnSpPr>
          <p:nvPr/>
        </p:nvCxnSpPr>
        <p:spPr>
          <a:xfrm>
            <a:off x="2574438" y="1412776"/>
            <a:ext cx="39600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EF00412-F661-1439-3293-3298AA039DCE}"/>
              </a:ext>
            </a:extLst>
          </p:cNvPr>
          <p:cNvSpPr txBox="1"/>
          <p:nvPr/>
        </p:nvSpPr>
        <p:spPr>
          <a:xfrm>
            <a:off x="4788024" y="4167742"/>
            <a:ext cx="4355269" cy="553998"/>
          </a:xfrm>
          <a:prstGeom prst="rect">
            <a:avLst/>
          </a:prstGeom>
          <a:noFill/>
        </p:spPr>
        <p:txBody>
          <a:bodyPr wrap="square" rtlCol="0">
            <a:spAutoFit/>
          </a:bodyPr>
          <a:lstStyle/>
          <a:p>
            <a:r>
              <a:rPr lang="en-US" altLang="ko-KR" sz="1000" b="1" dirty="0">
                <a:solidFill>
                  <a:schemeClr val="tx1">
                    <a:lumMod val="65000"/>
                    <a:lumOff val="35000"/>
                  </a:schemeClr>
                </a:solidFill>
                <a:latin typeface="Arial" panose="020B0604020202020204" pitchFamily="34" charset="0"/>
                <a:cs typeface="Arial" panose="020B0604020202020204" pitchFamily="34" charset="0"/>
              </a:rPr>
              <a:t>IA</a:t>
            </a:r>
            <a:r>
              <a:rPr lang="en-US" altLang="ko-KR" sz="1000" dirty="0">
                <a:solidFill>
                  <a:schemeClr val="tx1">
                    <a:lumMod val="65000"/>
                    <a:lumOff val="35000"/>
                  </a:schemeClr>
                </a:solidFill>
                <a:latin typeface="Arial" panose="020B0604020202020204" pitchFamily="34" charset="0"/>
                <a:cs typeface="Arial" panose="020B0604020202020204" pitchFamily="34" charset="0"/>
              </a:rPr>
              <a:t>: Industrial Application; </a:t>
            </a:r>
            <a:r>
              <a:rPr lang="en-US" altLang="ko-KR" sz="1000" b="1" dirty="0">
                <a:solidFill>
                  <a:schemeClr val="tx1">
                    <a:lumMod val="65000"/>
                    <a:lumOff val="35000"/>
                  </a:schemeClr>
                </a:solidFill>
                <a:latin typeface="Arial" panose="020B0604020202020204" pitchFamily="34" charset="0"/>
                <a:cs typeface="Arial" panose="020B0604020202020204" pitchFamily="34" charset="0"/>
              </a:rPr>
              <a:t>ES</a:t>
            </a:r>
            <a:r>
              <a:rPr lang="en-US" altLang="ko-KR" sz="1000" dirty="0">
                <a:solidFill>
                  <a:schemeClr val="tx1">
                    <a:lumMod val="65000"/>
                    <a:lumOff val="35000"/>
                  </a:schemeClr>
                </a:solidFill>
                <a:latin typeface="Arial" panose="020B0604020202020204" pitchFamily="34" charset="0"/>
                <a:cs typeface="Arial" panose="020B0604020202020204" pitchFamily="34" charset="0"/>
              </a:rPr>
              <a:t>: Entrepreneurial Spirit;  </a:t>
            </a:r>
            <a:r>
              <a:rPr lang="en-US" altLang="ko-KR" sz="1000" b="1" dirty="0">
                <a:solidFill>
                  <a:schemeClr val="tx1">
                    <a:lumMod val="65000"/>
                    <a:lumOff val="35000"/>
                  </a:schemeClr>
                </a:solidFill>
                <a:latin typeface="Arial" panose="020B0604020202020204" pitchFamily="34" charset="0"/>
                <a:cs typeface="Arial" panose="020B0604020202020204" pitchFamily="34" charset="0"/>
              </a:rPr>
              <a:t>EV</a:t>
            </a:r>
            <a:r>
              <a:rPr lang="en-US" altLang="ko-KR" sz="1000" dirty="0">
                <a:solidFill>
                  <a:schemeClr val="tx1">
                    <a:lumMod val="65000"/>
                    <a:lumOff val="35000"/>
                  </a:schemeClr>
                </a:solidFill>
                <a:latin typeface="Arial" panose="020B0604020202020204" pitchFamily="34" charset="0"/>
                <a:cs typeface="Arial" panose="020B0604020202020204" pitchFamily="34" charset="0"/>
              </a:rPr>
              <a:t>: Ethical Value; </a:t>
            </a:r>
          </a:p>
          <a:p>
            <a:r>
              <a:rPr lang="en-US" altLang="ko-KR" sz="1000" b="1" dirty="0">
                <a:solidFill>
                  <a:schemeClr val="tx1">
                    <a:lumMod val="65000"/>
                    <a:lumOff val="35000"/>
                  </a:schemeClr>
                </a:solidFill>
                <a:latin typeface="Arial" panose="020B0604020202020204" pitchFamily="34" charset="0"/>
                <a:cs typeface="Arial" panose="020B0604020202020204" pitchFamily="34" charset="0"/>
              </a:rPr>
              <a:t>SO</a:t>
            </a:r>
            <a:r>
              <a:rPr lang="en-US" altLang="ko-KR" sz="1000" dirty="0">
                <a:solidFill>
                  <a:schemeClr val="tx1">
                    <a:lumMod val="65000"/>
                    <a:lumOff val="35000"/>
                  </a:schemeClr>
                </a:solidFill>
                <a:latin typeface="Arial" panose="020B0604020202020204" pitchFamily="34" charset="0"/>
                <a:cs typeface="Arial" panose="020B0604020202020204" pitchFamily="34" charset="0"/>
              </a:rPr>
              <a:t>: Student Mobility &amp; Openness; </a:t>
            </a:r>
            <a:r>
              <a:rPr lang="en-US" altLang="ko-KR" sz="1000" b="1" dirty="0">
                <a:solidFill>
                  <a:schemeClr val="tx1">
                    <a:lumMod val="65000"/>
                    <a:lumOff val="35000"/>
                  </a:schemeClr>
                </a:solidFill>
                <a:latin typeface="Arial" panose="020B0604020202020204" pitchFamily="34" charset="0"/>
                <a:cs typeface="Arial" panose="020B0604020202020204" pitchFamily="34" charset="0"/>
              </a:rPr>
              <a:t>CM</a:t>
            </a:r>
            <a:r>
              <a:rPr lang="en-US" altLang="ko-KR" sz="1000" dirty="0">
                <a:solidFill>
                  <a:schemeClr val="tx1">
                    <a:lumMod val="65000"/>
                    <a:lumOff val="35000"/>
                  </a:schemeClr>
                </a:solidFill>
                <a:latin typeface="Arial" panose="020B0604020202020204" pitchFamily="34" charset="0"/>
                <a:cs typeface="Arial" panose="020B0604020202020204" pitchFamily="34" charset="0"/>
              </a:rPr>
              <a:t>: Crisis Management; </a:t>
            </a:r>
            <a:r>
              <a:rPr lang="en-US" altLang="ko-KR" sz="1000" b="1" dirty="0">
                <a:solidFill>
                  <a:schemeClr val="tx1">
                    <a:lumMod val="65000"/>
                    <a:lumOff val="35000"/>
                  </a:schemeClr>
                </a:solidFill>
                <a:latin typeface="Arial" panose="020B0604020202020204" pitchFamily="34" charset="0"/>
                <a:cs typeface="Arial" panose="020B0604020202020204" pitchFamily="34" charset="0"/>
              </a:rPr>
              <a:t>FI</a:t>
            </a:r>
            <a:r>
              <a:rPr lang="en-US" altLang="ko-KR" sz="1000" dirty="0">
                <a:solidFill>
                  <a:schemeClr val="tx1">
                    <a:lumMod val="65000"/>
                    <a:lumOff val="35000"/>
                  </a:schemeClr>
                </a:solidFill>
                <a:latin typeface="Arial" panose="020B0604020202020204" pitchFamily="34" charset="0"/>
                <a:cs typeface="Arial" panose="020B0604020202020204" pitchFamily="34" charset="0"/>
              </a:rPr>
              <a:t>: Fourth Industrial Revolution</a:t>
            </a:r>
            <a:endParaRPr lang="ko-KR" altLang="en-US" sz="10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1A96A486-2EAE-CF10-D95D-AE399CDDB9E8}"/>
              </a:ext>
            </a:extLst>
          </p:cNvPr>
          <p:cNvSpPr txBox="1"/>
          <p:nvPr/>
        </p:nvSpPr>
        <p:spPr>
          <a:xfrm>
            <a:off x="179388" y="4911645"/>
            <a:ext cx="4345952" cy="1477328"/>
          </a:xfrm>
          <a:prstGeom prst="rect">
            <a:avLst/>
          </a:prstGeom>
          <a:noFill/>
        </p:spPr>
        <p:txBody>
          <a:bodyPr wrap="square" rtlCol="0">
            <a:spAutoFit/>
          </a:bodyPr>
          <a:lstStyle/>
          <a:p>
            <a:pPr marL="285750" indent="-285750">
              <a:buFont typeface="Wingdings" panose="05000000000000000000" pitchFamily="2" charset="2"/>
              <a:buChar char="§"/>
            </a:pPr>
            <a:r>
              <a:rPr lang="en-US" altLang="ko-KR" dirty="0">
                <a:latin typeface="Arial" panose="020B0604020202020204" pitchFamily="34" charset="0"/>
                <a:cs typeface="Arial" panose="020B0604020202020204" pitchFamily="34" charset="0"/>
              </a:rPr>
              <a:t>Although Asian universities have relatively lower rankings, they have </a:t>
            </a:r>
            <a:r>
              <a:rPr lang="en-US" altLang="ko-KR" u="sng" dirty="0">
                <a:latin typeface="Arial" panose="020B0604020202020204" pitchFamily="34" charset="0"/>
                <a:cs typeface="Arial" panose="020B0604020202020204" pitchFamily="34" charset="0"/>
              </a:rPr>
              <a:t>highest number in all six categories</a:t>
            </a:r>
            <a:r>
              <a:rPr lang="en-US" altLang="ko-KR" dirty="0">
                <a:latin typeface="Arial" panose="020B0604020202020204" pitchFamily="34" charset="0"/>
                <a:cs typeface="Arial" panose="020B0604020202020204" pitchFamily="34" charset="0"/>
              </a:rPr>
              <a:t>, compared to Europe and North America.</a:t>
            </a:r>
            <a:endParaRPr lang="ko-KR" altLang="en-US" dirty="0">
              <a:latin typeface="Arial" panose="020B0604020202020204" pitchFamily="34" charset="0"/>
              <a:cs typeface="Arial" panose="020B0604020202020204" pitchFamily="34" charset="0"/>
            </a:endParaRPr>
          </a:p>
        </p:txBody>
      </p:sp>
      <p:grpSp>
        <p:nvGrpSpPr>
          <p:cNvPr id="31" name="그룹 30">
            <a:extLst>
              <a:ext uri="{FF2B5EF4-FFF2-40B4-BE49-F238E27FC236}">
                <a16:creationId xmlns:a16="http://schemas.microsoft.com/office/drawing/2014/main" id="{9485637A-F113-113D-ED4F-75231F5C5949}"/>
              </a:ext>
            </a:extLst>
          </p:cNvPr>
          <p:cNvGrpSpPr/>
          <p:nvPr/>
        </p:nvGrpSpPr>
        <p:grpSpPr>
          <a:xfrm>
            <a:off x="4572000" y="1539487"/>
            <a:ext cx="4355269" cy="2681601"/>
            <a:chOff x="4593004" y="1827519"/>
            <a:chExt cx="4461424" cy="2681601"/>
          </a:xfrm>
        </p:grpSpPr>
        <p:pic>
          <p:nvPicPr>
            <p:cNvPr id="5" name="그림 4">
              <a:extLst>
                <a:ext uri="{FF2B5EF4-FFF2-40B4-BE49-F238E27FC236}">
                  <a16:creationId xmlns:a16="http://schemas.microsoft.com/office/drawing/2014/main" id="{549E9075-CFBC-176C-CAB5-1F1C73818A0A}"/>
                </a:ext>
              </a:extLst>
            </p:cNvPr>
            <p:cNvPicPr>
              <a:picLocks noChangeAspect="1"/>
            </p:cNvPicPr>
            <p:nvPr/>
          </p:nvPicPr>
          <p:blipFill>
            <a:blip r:embed="rId2"/>
            <a:stretch>
              <a:fillRect/>
            </a:stretch>
          </p:blipFill>
          <p:spPr>
            <a:xfrm>
              <a:off x="4593004" y="1827519"/>
              <a:ext cx="4461424" cy="2681601"/>
            </a:xfrm>
            <a:prstGeom prst="rect">
              <a:avLst/>
            </a:prstGeom>
          </p:spPr>
        </p:pic>
        <p:sp>
          <p:nvSpPr>
            <p:cNvPr id="12" name="타원 11">
              <a:extLst>
                <a:ext uri="{FF2B5EF4-FFF2-40B4-BE49-F238E27FC236}">
                  <a16:creationId xmlns:a16="http://schemas.microsoft.com/office/drawing/2014/main" id="{80C45678-C94F-6015-0B9C-24061511422F}"/>
                </a:ext>
              </a:extLst>
            </p:cNvPr>
            <p:cNvSpPr/>
            <p:nvPr/>
          </p:nvSpPr>
          <p:spPr>
            <a:xfrm>
              <a:off x="5382750" y="3510339"/>
              <a:ext cx="166696" cy="171772"/>
            </a:xfrm>
            <a:prstGeom prst="ellipse">
              <a:avLst/>
            </a:prstGeom>
            <a:solidFill>
              <a:srgbClr val="0000FF">
                <a:alpha val="42000"/>
              </a:srgbClr>
            </a:solidFill>
            <a:ln>
              <a:no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타원 12">
              <a:extLst>
                <a:ext uri="{FF2B5EF4-FFF2-40B4-BE49-F238E27FC236}">
                  <a16:creationId xmlns:a16="http://schemas.microsoft.com/office/drawing/2014/main" id="{A91F7A61-488A-B65B-BFEF-554E6E129272}"/>
                </a:ext>
              </a:extLst>
            </p:cNvPr>
            <p:cNvSpPr/>
            <p:nvPr/>
          </p:nvSpPr>
          <p:spPr>
            <a:xfrm>
              <a:off x="5953222" y="3510339"/>
              <a:ext cx="166696" cy="171772"/>
            </a:xfrm>
            <a:prstGeom prst="ellipse">
              <a:avLst/>
            </a:prstGeom>
            <a:solidFill>
              <a:srgbClr val="0000FF">
                <a:alpha val="42000"/>
              </a:srgbClr>
            </a:solidFill>
            <a:ln>
              <a:no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타원 13">
              <a:extLst>
                <a:ext uri="{FF2B5EF4-FFF2-40B4-BE49-F238E27FC236}">
                  <a16:creationId xmlns:a16="http://schemas.microsoft.com/office/drawing/2014/main" id="{DD20837F-C239-E6DE-DAA2-37075DC54561}"/>
                </a:ext>
              </a:extLst>
            </p:cNvPr>
            <p:cNvSpPr/>
            <p:nvPr/>
          </p:nvSpPr>
          <p:spPr>
            <a:xfrm>
              <a:off x="6520354" y="3578578"/>
              <a:ext cx="166696" cy="171772"/>
            </a:xfrm>
            <a:prstGeom prst="ellipse">
              <a:avLst/>
            </a:prstGeom>
            <a:solidFill>
              <a:srgbClr val="0000FF">
                <a:alpha val="42000"/>
              </a:srgbClr>
            </a:solidFill>
            <a:ln>
              <a:no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타원 14">
              <a:extLst>
                <a:ext uri="{FF2B5EF4-FFF2-40B4-BE49-F238E27FC236}">
                  <a16:creationId xmlns:a16="http://schemas.microsoft.com/office/drawing/2014/main" id="{6B50DF20-1E56-2147-B8AC-FB3AE16B9812}"/>
                </a:ext>
              </a:extLst>
            </p:cNvPr>
            <p:cNvSpPr/>
            <p:nvPr/>
          </p:nvSpPr>
          <p:spPr>
            <a:xfrm>
              <a:off x="7096817" y="3406806"/>
              <a:ext cx="166696" cy="171772"/>
            </a:xfrm>
            <a:prstGeom prst="ellipse">
              <a:avLst/>
            </a:prstGeom>
            <a:solidFill>
              <a:srgbClr val="0000FF">
                <a:alpha val="42000"/>
              </a:srgbClr>
            </a:solidFill>
            <a:ln>
              <a:no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a:extLst>
                <a:ext uri="{FF2B5EF4-FFF2-40B4-BE49-F238E27FC236}">
                  <a16:creationId xmlns:a16="http://schemas.microsoft.com/office/drawing/2014/main" id="{89A772FE-3705-E668-1125-6DC2AB706A72}"/>
                </a:ext>
              </a:extLst>
            </p:cNvPr>
            <p:cNvSpPr/>
            <p:nvPr/>
          </p:nvSpPr>
          <p:spPr>
            <a:xfrm>
              <a:off x="7673280" y="3287249"/>
              <a:ext cx="166696" cy="171772"/>
            </a:xfrm>
            <a:prstGeom prst="ellipse">
              <a:avLst/>
            </a:prstGeom>
            <a:solidFill>
              <a:srgbClr val="0000FF">
                <a:alpha val="42000"/>
              </a:srgbClr>
            </a:solidFill>
            <a:ln>
              <a:no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타원 16">
              <a:extLst>
                <a:ext uri="{FF2B5EF4-FFF2-40B4-BE49-F238E27FC236}">
                  <a16:creationId xmlns:a16="http://schemas.microsoft.com/office/drawing/2014/main" id="{D385DFB9-CA43-A722-13AF-E18233873B33}"/>
                </a:ext>
              </a:extLst>
            </p:cNvPr>
            <p:cNvSpPr/>
            <p:nvPr/>
          </p:nvSpPr>
          <p:spPr>
            <a:xfrm>
              <a:off x="8249743" y="3193268"/>
              <a:ext cx="166696" cy="171772"/>
            </a:xfrm>
            <a:prstGeom prst="ellipse">
              <a:avLst/>
            </a:prstGeom>
            <a:solidFill>
              <a:srgbClr val="0000FF">
                <a:alpha val="42000"/>
              </a:srgbClr>
            </a:solidFill>
            <a:ln>
              <a:no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TextBox 18">
              <a:extLst>
                <a:ext uri="{FF2B5EF4-FFF2-40B4-BE49-F238E27FC236}">
                  <a16:creationId xmlns:a16="http://schemas.microsoft.com/office/drawing/2014/main" id="{0A42EC09-2E0A-83D9-8459-2EEB210501E9}"/>
                </a:ext>
              </a:extLst>
            </p:cNvPr>
            <p:cNvSpPr txBox="1"/>
            <p:nvPr/>
          </p:nvSpPr>
          <p:spPr>
            <a:xfrm>
              <a:off x="5305902" y="3215693"/>
              <a:ext cx="338555" cy="276999"/>
            </a:xfrm>
            <a:prstGeom prst="rect">
              <a:avLst/>
            </a:prstGeom>
            <a:noFill/>
          </p:spPr>
          <p:txBody>
            <a:bodyPr wrap="none" rtlCol="0">
              <a:spAutoFit/>
            </a:bodyPr>
            <a:lstStyle/>
            <a:p>
              <a:pPr algn="ctr"/>
              <a:r>
                <a:rPr lang="en-US" altLang="ko-KR" sz="1200" b="1" dirty="0">
                  <a:solidFill>
                    <a:schemeClr val="tx1">
                      <a:lumMod val="65000"/>
                      <a:lumOff val="35000"/>
                    </a:schemeClr>
                  </a:solidFill>
                  <a:latin typeface="Arial" panose="020B0604020202020204" pitchFamily="34" charset="0"/>
                  <a:cs typeface="Arial" panose="020B0604020202020204" pitchFamily="34" charset="0"/>
                </a:rPr>
                <a:t>IA</a:t>
              </a:r>
              <a:endParaRPr lang="ko-KR" alt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C2E2CF3E-9627-2CD6-E318-0A5E5D2D1B89}"/>
                </a:ext>
              </a:extLst>
            </p:cNvPr>
            <p:cNvSpPr txBox="1"/>
            <p:nvPr/>
          </p:nvSpPr>
          <p:spPr>
            <a:xfrm>
              <a:off x="5861833" y="3215692"/>
              <a:ext cx="389850" cy="276999"/>
            </a:xfrm>
            <a:prstGeom prst="rect">
              <a:avLst/>
            </a:prstGeom>
            <a:noFill/>
          </p:spPr>
          <p:txBody>
            <a:bodyPr wrap="none" rtlCol="0">
              <a:spAutoFit/>
            </a:bodyPr>
            <a:lstStyle/>
            <a:p>
              <a:pPr algn="ctr"/>
              <a:r>
                <a:rPr lang="en-US" altLang="ko-KR" sz="1200" b="1" dirty="0">
                  <a:solidFill>
                    <a:schemeClr val="tx1">
                      <a:lumMod val="65000"/>
                      <a:lumOff val="35000"/>
                    </a:schemeClr>
                  </a:solidFill>
                  <a:latin typeface="Arial" panose="020B0604020202020204" pitchFamily="34" charset="0"/>
                  <a:cs typeface="Arial" panose="020B0604020202020204" pitchFamily="34" charset="0"/>
                </a:rPr>
                <a:t>ES</a:t>
              </a:r>
              <a:endParaRPr lang="ko-KR" alt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C10B64E1-5803-E4FB-F2CF-4104B2C488A2}"/>
                </a:ext>
              </a:extLst>
            </p:cNvPr>
            <p:cNvSpPr txBox="1"/>
            <p:nvPr/>
          </p:nvSpPr>
          <p:spPr>
            <a:xfrm>
              <a:off x="6421021" y="3279154"/>
              <a:ext cx="389850" cy="276999"/>
            </a:xfrm>
            <a:prstGeom prst="rect">
              <a:avLst/>
            </a:prstGeom>
            <a:noFill/>
          </p:spPr>
          <p:txBody>
            <a:bodyPr wrap="none" rtlCol="0">
              <a:spAutoFit/>
            </a:bodyPr>
            <a:lstStyle/>
            <a:p>
              <a:pPr algn="ctr"/>
              <a:r>
                <a:rPr lang="en-US" altLang="ko-KR" sz="1200" b="1" dirty="0">
                  <a:solidFill>
                    <a:schemeClr val="tx1">
                      <a:lumMod val="65000"/>
                      <a:lumOff val="35000"/>
                    </a:schemeClr>
                  </a:solidFill>
                  <a:latin typeface="Arial" panose="020B0604020202020204" pitchFamily="34" charset="0"/>
                  <a:cs typeface="Arial" panose="020B0604020202020204" pitchFamily="34" charset="0"/>
                </a:rPr>
                <a:t>EV</a:t>
              </a:r>
            </a:p>
          </p:txBody>
        </p:sp>
        <p:sp>
          <p:nvSpPr>
            <p:cNvPr id="23" name="TextBox 22">
              <a:extLst>
                <a:ext uri="{FF2B5EF4-FFF2-40B4-BE49-F238E27FC236}">
                  <a16:creationId xmlns:a16="http://schemas.microsoft.com/office/drawing/2014/main" id="{F44D5EDF-351D-E08E-EFF7-2C0354232D67}"/>
                </a:ext>
              </a:extLst>
            </p:cNvPr>
            <p:cNvSpPr txBox="1"/>
            <p:nvPr/>
          </p:nvSpPr>
          <p:spPr>
            <a:xfrm>
              <a:off x="6980209" y="3118618"/>
              <a:ext cx="407484" cy="276999"/>
            </a:xfrm>
            <a:prstGeom prst="rect">
              <a:avLst/>
            </a:prstGeom>
            <a:noFill/>
          </p:spPr>
          <p:txBody>
            <a:bodyPr wrap="none" rtlCol="0">
              <a:spAutoFit/>
            </a:bodyPr>
            <a:lstStyle/>
            <a:p>
              <a:pPr algn="ctr"/>
              <a:r>
                <a:rPr lang="en-US" altLang="ko-KR" sz="1200" b="1" dirty="0">
                  <a:solidFill>
                    <a:schemeClr val="tx1">
                      <a:lumMod val="65000"/>
                      <a:lumOff val="35000"/>
                    </a:schemeClr>
                  </a:solidFill>
                  <a:latin typeface="Arial" panose="020B0604020202020204" pitchFamily="34" charset="0"/>
                  <a:cs typeface="Arial" panose="020B0604020202020204" pitchFamily="34" charset="0"/>
                </a:rPr>
                <a:t>SO</a:t>
              </a:r>
            </a:p>
          </p:txBody>
        </p:sp>
        <p:sp>
          <p:nvSpPr>
            <p:cNvPr id="25" name="TextBox 24">
              <a:extLst>
                <a:ext uri="{FF2B5EF4-FFF2-40B4-BE49-F238E27FC236}">
                  <a16:creationId xmlns:a16="http://schemas.microsoft.com/office/drawing/2014/main" id="{A82A9E5B-2B85-C2B3-EE96-7993B09E2424}"/>
                </a:ext>
              </a:extLst>
            </p:cNvPr>
            <p:cNvSpPr txBox="1"/>
            <p:nvPr/>
          </p:nvSpPr>
          <p:spPr>
            <a:xfrm>
              <a:off x="7531382" y="3010250"/>
              <a:ext cx="423514" cy="276999"/>
            </a:xfrm>
            <a:prstGeom prst="rect">
              <a:avLst/>
            </a:prstGeom>
            <a:noFill/>
          </p:spPr>
          <p:txBody>
            <a:bodyPr wrap="none" rtlCol="0">
              <a:spAutoFit/>
            </a:bodyPr>
            <a:lstStyle/>
            <a:p>
              <a:pPr algn="ctr"/>
              <a:r>
                <a:rPr lang="en-US" altLang="ko-KR" sz="1200" b="1" dirty="0">
                  <a:solidFill>
                    <a:schemeClr val="tx1">
                      <a:lumMod val="65000"/>
                      <a:lumOff val="35000"/>
                    </a:schemeClr>
                  </a:solidFill>
                  <a:latin typeface="Arial" panose="020B0604020202020204" pitchFamily="34" charset="0"/>
                  <a:cs typeface="Arial" panose="020B0604020202020204" pitchFamily="34" charset="0"/>
                </a:rPr>
                <a:t>CM</a:t>
              </a:r>
            </a:p>
          </p:txBody>
        </p:sp>
        <p:sp>
          <p:nvSpPr>
            <p:cNvPr id="26" name="TextBox 25">
              <a:extLst>
                <a:ext uri="{FF2B5EF4-FFF2-40B4-BE49-F238E27FC236}">
                  <a16:creationId xmlns:a16="http://schemas.microsoft.com/office/drawing/2014/main" id="{6582D1D4-CD1B-7965-BC30-4082C1D54001}"/>
                </a:ext>
              </a:extLst>
            </p:cNvPr>
            <p:cNvSpPr txBox="1"/>
            <p:nvPr/>
          </p:nvSpPr>
          <p:spPr>
            <a:xfrm>
              <a:off x="8158295" y="2891320"/>
              <a:ext cx="322525" cy="276999"/>
            </a:xfrm>
            <a:prstGeom prst="rect">
              <a:avLst/>
            </a:prstGeom>
            <a:noFill/>
          </p:spPr>
          <p:txBody>
            <a:bodyPr wrap="none" rtlCol="0">
              <a:spAutoFit/>
            </a:bodyPr>
            <a:lstStyle/>
            <a:p>
              <a:pPr algn="ctr"/>
              <a:r>
                <a:rPr lang="en-US" altLang="ko-KR" sz="1200" b="1" dirty="0">
                  <a:solidFill>
                    <a:schemeClr val="tx1">
                      <a:lumMod val="65000"/>
                      <a:lumOff val="35000"/>
                    </a:schemeClr>
                  </a:solidFill>
                  <a:latin typeface="Arial" panose="020B0604020202020204" pitchFamily="34" charset="0"/>
                  <a:cs typeface="Arial" panose="020B0604020202020204" pitchFamily="34" charset="0"/>
                </a:rPr>
                <a:t>FI</a:t>
              </a:r>
            </a:p>
          </p:txBody>
        </p:sp>
        <p:cxnSp>
          <p:nvCxnSpPr>
            <p:cNvPr id="11" name="직선 화살표 연결선 10">
              <a:extLst>
                <a:ext uri="{FF2B5EF4-FFF2-40B4-BE49-F238E27FC236}">
                  <a16:creationId xmlns:a16="http://schemas.microsoft.com/office/drawing/2014/main" id="{4A6B0CD1-5FF3-0E4E-B66A-F7DD3B6EC2E7}"/>
                </a:ext>
              </a:extLst>
            </p:cNvPr>
            <p:cNvCxnSpPr>
              <a:cxnSpLocks/>
            </p:cNvCxnSpPr>
            <p:nvPr/>
          </p:nvCxnSpPr>
          <p:spPr>
            <a:xfrm flipV="1">
              <a:off x="6965658" y="2736120"/>
              <a:ext cx="1406184" cy="367376"/>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pic>
        <p:nvPicPr>
          <p:cNvPr id="33" name="그림 32">
            <a:extLst>
              <a:ext uri="{FF2B5EF4-FFF2-40B4-BE49-F238E27FC236}">
                <a16:creationId xmlns:a16="http://schemas.microsoft.com/office/drawing/2014/main" id="{A4609E40-135F-CD77-8BA1-51BAF80545D6}"/>
              </a:ext>
            </a:extLst>
          </p:cNvPr>
          <p:cNvPicPr>
            <a:picLocks noChangeAspect="1"/>
          </p:cNvPicPr>
          <p:nvPr/>
        </p:nvPicPr>
        <p:blipFill>
          <a:blip r:embed="rId3"/>
          <a:stretch>
            <a:fillRect/>
          </a:stretch>
        </p:blipFill>
        <p:spPr>
          <a:xfrm>
            <a:off x="251519" y="1539486"/>
            <a:ext cx="4273821" cy="3182253"/>
          </a:xfrm>
          <a:prstGeom prst="rect">
            <a:avLst/>
          </a:prstGeom>
        </p:spPr>
      </p:pic>
      <p:sp>
        <p:nvSpPr>
          <p:cNvPr id="28" name="TextBox 27">
            <a:extLst>
              <a:ext uri="{FF2B5EF4-FFF2-40B4-BE49-F238E27FC236}">
                <a16:creationId xmlns:a16="http://schemas.microsoft.com/office/drawing/2014/main" id="{DA3CB1DA-0E59-0B10-2B94-0E75EBA5F82B}"/>
              </a:ext>
            </a:extLst>
          </p:cNvPr>
          <p:cNvSpPr txBox="1"/>
          <p:nvPr/>
        </p:nvSpPr>
        <p:spPr>
          <a:xfrm>
            <a:off x="4572000" y="4739386"/>
            <a:ext cx="4355269" cy="1600438"/>
          </a:xfrm>
          <a:prstGeom prst="rect">
            <a:avLst/>
          </a:prstGeom>
          <a:noFill/>
        </p:spPr>
        <p:txBody>
          <a:bodyPr wrap="square" rtlCol="0">
            <a:spAutoFit/>
          </a:bodyPr>
          <a:lstStyle/>
          <a:p>
            <a:pPr marL="285750" indent="-285750">
              <a:buFont typeface="Wingdings" panose="05000000000000000000" pitchFamily="2" charset="2"/>
              <a:buChar char="§"/>
            </a:pPr>
            <a:endParaRPr lang="en-US" altLang="ko-KR"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altLang="ko-KR" dirty="0">
                <a:latin typeface="Arial" panose="020B0604020202020204" pitchFamily="34" charset="0"/>
                <a:cs typeface="Arial" panose="020B0604020202020204" pitchFamily="34" charset="0"/>
              </a:rPr>
              <a:t>The average ranking of Asian universities </a:t>
            </a:r>
            <a:r>
              <a:rPr lang="en-US" altLang="ko-KR" u="sng" dirty="0">
                <a:latin typeface="Arial" panose="020B0604020202020204" pitchFamily="34" charset="0"/>
                <a:cs typeface="Arial" panose="020B0604020202020204" pitchFamily="34" charset="0"/>
              </a:rPr>
              <a:t>increased in three categories</a:t>
            </a:r>
            <a:r>
              <a:rPr lang="en-US" altLang="ko-KR" dirty="0">
                <a:latin typeface="Arial" panose="020B0604020202020204" pitchFamily="34" charset="0"/>
                <a:cs typeface="Arial" panose="020B0604020202020204" pitchFamily="34" charset="0"/>
              </a:rPr>
              <a:t>, Student Mobility &amp; Openness, Crisis Management, and Fourth Industrial Revolution.</a:t>
            </a:r>
            <a:endParaRPr lang="ko-KR"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5843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a:prstGeom prst="rect">
            <a:avLst/>
          </a:prstGeom>
        </p:spPr>
        <p:txBody>
          <a:bodyPr/>
          <a:lstStyle/>
          <a:p>
            <a:r>
              <a:rPr lang="en-US" altLang="ko-KR" b="1" dirty="0">
                <a:solidFill>
                  <a:schemeClr val="tx1"/>
                </a:solidFill>
                <a:latin typeface="Arial" panose="020B0604020202020204" pitchFamily="34" charset="0"/>
                <a:cs typeface="Arial" panose="020B0604020202020204" pitchFamily="34" charset="0"/>
              </a:rPr>
              <a:t>Table of Contents</a:t>
            </a:r>
            <a:endParaRPr lang="ko-KR" altLang="en-US" b="1" dirty="0">
              <a:solidFill>
                <a:schemeClr val="tx1"/>
              </a:solidFill>
              <a:latin typeface="Arial" panose="020B0604020202020204" pitchFamily="34" charset="0"/>
              <a:cs typeface="Arial" panose="020B0604020202020204" pitchFamily="34" charset="0"/>
            </a:endParaRPr>
          </a:p>
        </p:txBody>
      </p:sp>
      <p:sp>
        <p:nvSpPr>
          <p:cNvPr id="2" name="슬라이드 번호 개체 틀 1"/>
          <p:cNvSpPr>
            <a:spLocks noGrp="1"/>
          </p:cNvSpPr>
          <p:nvPr>
            <p:ph type="sldNum" sz="quarter" idx="10"/>
          </p:nvPr>
        </p:nvSpPr>
        <p:spPr/>
        <p:txBody>
          <a:bodyPr/>
          <a:lstStyle/>
          <a:p>
            <a:pPr>
              <a:defRPr/>
            </a:pPr>
            <a:fld id="{7661C71A-3E6F-4615-9121-02F609A98B1D}" type="slidenum">
              <a:rPr lang="en-US" altLang="ko-KR" smtClean="0">
                <a:solidFill>
                  <a:srgbClr val="000000"/>
                </a:solidFill>
                <a:latin typeface="Arial" panose="020B0604020202020204" pitchFamily="34" charset="0"/>
                <a:cs typeface="Arial" panose="020B0604020202020204" pitchFamily="34" charset="0"/>
              </a:rPr>
              <a:pPr>
                <a:defRPr/>
              </a:pPr>
              <a:t>31</a:t>
            </a:fld>
            <a:endParaRPr lang="en-US" altLang="ko-KR">
              <a:solidFill>
                <a:srgbClr val="000000"/>
              </a:solidFill>
              <a:latin typeface="Arial" panose="020B0604020202020204" pitchFamily="34" charset="0"/>
              <a:cs typeface="Arial" panose="020B0604020202020204" pitchFamily="34" charset="0"/>
            </a:endParaRPr>
          </a:p>
        </p:txBody>
      </p:sp>
      <p:sp>
        <p:nvSpPr>
          <p:cNvPr id="14" name="TextBox 13"/>
          <p:cNvSpPr txBox="1"/>
          <p:nvPr/>
        </p:nvSpPr>
        <p:spPr>
          <a:xfrm>
            <a:off x="787820" y="5097378"/>
            <a:ext cx="751115" cy="707886"/>
          </a:xfrm>
          <a:prstGeom prst="rect">
            <a:avLst/>
          </a:prstGeom>
          <a:noFill/>
        </p:spPr>
        <p:txBody>
          <a:bodyPr wrap="square" rtlCol="0">
            <a:spAutoFit/>
          </a:bodyPr>
          <a:lstStyle/>
          <a:p>
            <a:r>
              <a:rPr lang="ko-KR" altLang="en-US" sz="4000"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ko-KR" altLang="en-US" sz="4000" dirty="0">
              <a:solidFill>
                <a:srgbClr val="C00000"/>
              </a:solidFill>
              <a:latin typeface="Arial" panose="020B0604020202020204" pitchFamily="34" charset="0"/>
              <a:cs typeface="Arial" panose="020B0604020202020204" pitchFamily="34" charset="0"/>
            </a:endParaRPr>
          </a:p>
        </p:txBody>
      </p:sp>
      <p:sp>
        <p:nvSpPr>
          <p:cNvPr id="10" name="내용 개체 틀 5"/>
          <p:cNvSpPr txBox="1">
            <a:spLocks/>
          </p:cNvSpPr>
          <p:nvPr/>
        </p:nvSpPr>
        <p:spPr bwMode="auto">
          <a:xfrm>
            <a:off x="1571351" y="3933056"/>
            <a:ext cx="6120678"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Cases and Implications</a:t>
            </a:r>
            <a:endParaRPr kumimoji="1" lang="en-US" altLang="ko-KR" sz="1800" b="0"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
        <p:nvSpPr>
          <p:cNvPr id="13" name="내용 개체 틀 5"/>
          <p:cNvSpPr txBox="1">
            <a:spLocks/>
          </p:cNvSpPr>
          <p:nvPr/>
        </p:nvSpPr>
        <p:spPr bwMode="auto">
          <a:xfrm>
            <a:off x="1571351" y="2781008"/>
            <a:ext cx="6120678"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The Rankings of Innovative Universities</a:t>
            </a:r>
            <a:endParaRPr lang="en-US" altLang="ko-KR" sz="1800" dirty="0">
              <a:solidFill>
                <a:schemeClr val="bg1">
                  <a:lumMod val="65000"/>
                </a:schemeClr>
              </a:solidFill>
              <a:latin typeface="Arial" panose="020B0604020202020204" pitchFamily="34" charset="0"/>
              <a:ea typeface="Arial Unicode MS" panose="020B0604020202020204" pitchFamily="50" charset="-127"/>
              <a:cs typeface="Arial" panose="020B0604020202020204" pitchFamily="34" charset="0"/>
            </a:endParaRPr>
          </a:p>
        </p:txBody>
      </p:sp>
      <p:sp>
        <p:nvSpPr>
          <p:cNvPr id="18" name="내용 개체 틀 5"/>
          <p:cNvSpPr txBox="1">
            <a:spLocks/>
          </p:cNvSpPr>
          <p:nvPr/>
        </p:nvSpPr>
        <p:spPr bwMode="auto">
          <a:xfrm>
            <a:off x="1571350" y="1617818"/>
            <a:ext cx="6120679" cy="720000"/>
          </a:xfrm>
          <a:prstGeom prst="rect">
            <a:avLst/>
          </a:prstGeom>
          <a:ln>
            <a:solidFill>
              <a:schemeClr val="bg1">
                <a:lumMod val="85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rPr>
              <a:t>The New Ranking: Importance and Methodology </a:t>
            </a:r>
            <a:endParaRPr kumimoji="1" lang="en-US" altLang="ko-KR" sz="1800" b="0" i="0" u="none" strike="noStrike" kern="1200" cap="none" spc="0" normalizeH="0" baseline="0" noProof="0" dirty="0">
              <a:ln>
                <a:noFill/>
              </a:ln>
              <a:solidFill>
                <a:schemeClr val="bg1">
                  <a:lumMod val="65000"/>
                </a:schemeClr>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
        <p:nvSpPr>
          <p:cNvPr id="8" name="내용 개체 틀 5">
            <a:extLst>
              <a:ext uri="{FF2B5EF4-FFF2-40B4-BE49-F238E27FC236}">
                <a16:creationId xmlns:a16="http://schemas.microsoft.com/office/drawing/2014/main" id="{D6F2E18E-6826-4B48-9998-DC78E9886AE9}"/>
              </a:ext>
            </a:extLst>
          </p:cNvPr>
          <p:cNvSpPr txBox="1">
            <a:spLocks/>
          </p:cNvSpPr>
          <p:nvPr/>
        </p:nvSpPr>
        <p:spPr bwMode="auto">
          <a:xfrm>
            <a:off x="1585946" y="5106256"/>
            <a:ext cx="6120678" cy="720000"/>
          </a:xfrm>
          <a:prstGeom prst="rect">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88900" indent="-889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cs typeface="+mn-cs"/>
              </a:defRPr>
            </a:lvl1pPr>
            <a:lvl2pPr marL="622300" indent="-2667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2pPr>
            <a:lvl3pPr marL="901700" indent="-279400" algn="l" rtl="0" eaLnBrk="0" fontAlgn="base" latinLnBrk="1" hangingPunct="0">
              <a:spcBef>
                <a:spcPct val="20000"/>
              </a:spcBef>
              <a:spcAft>
                <a:spcPct val="0"/>
              </a:spcAft>
              <a:buFont typeface="Webdings" pitchFamily="18" charset="2"/>
              <a:buChar char="4"/>
              <a:defRPr kumimoji="1" sz="2400">
                <a:solidFill>
                  <a:schemeClr val="tx1"/>
                </a:solidFill>
                <a:latin typeface="+mn-lt"/>
                <a:ea typeface="+mn-ea"/>
              </a:defRPr>
            </a:lvl3pPr>
            <a:lvl4pPr marL="16002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4pPr>
            <a:lvl5pPr marL="2057400" indent="-228600" algn="l" rtl="0" eaLnBrk="0" fontAlgn="base" latinLnBrk="1" hangingPunct="0">
              <a:spcBef>
                <a:spcPct val="20000"/>
              </a:spcBef>
              <a:spcAft>
                <a:spcPct val="0"/>
              </a:spcAft>
              <a:buFont typeface="Webdings" pitchFamily="18" charset="2"/>
              <a:buChar char="4"/>
              <a:defRPr kumimoji="1" sz="2000">
                <a:solidFill>
                  <a:schemeClr val="tx1"/>
                </a:solidFill>
                <a:latin typeface="+mn-lt"/>
                <a:ea typeface="+mn-ea"/>
              </a:defRPr>
            </a:lvl5pPr>
            <a:lvl6pPr marL="25146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6pPr>
            <a:lvl7pPr marL="29718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7pPr>
            <a:lvl8pPr marL="34290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8pPr>
            <a:lvl9pPr marL="3886200" indent="-228600" algn="l" rtl="0" fontAlgn="base" latinLnBrk="1">
              <a:spcBef>
                <a:spcPct val="20000"/>
              </a:spcBef>
              <a:spcAft>
                <a:spcPct val="0"/>
              </a:spcAft>
              <a:buFont typeface="Webdings" pitchFamily="18" charset="2"/>
              <a:buChar char="4"/>
              <a:defRPr kumimoji="1" sz="2000">
                <a:solidFill>
                  <a:schemeClr val="tx1"/>
                </a:solidFill>
                <a:latin typeface="+mn-lt"/>
                <a:ea typeface="+mn-ea"/>
              </a:defRPr>
            </a:lvl9pPr>
          </a:lstStyle>
          <a:p>
            <a:pPr marL="0" marR="0" lvl="0" indent="0" algn="l" defTabSz="914400" rtl="0" eaLnBrk="0" fontAlgn="base" latinLnBrk="1" hangingPunct="0">
              <a:lnSpc>
                <a:spcPct val="100000"/>
              </a:lnSpc>
              <a:spcBef>
                <a:spcPct val="20000"/>
              </a:spcBef>
              <a:spcAft>
                <a:spcPct val="0"/>
              </a:spcAft>
              <a:buClrTx/>
              <a:buSzTx/>
              <a:buFont typeface="Webdings" pitchFamily="18" charset="2"/>
              <a:buNone/>
              <a:tabLst/>
              <a:defRPr/>
            </a:pPr>
            <a:r>
              <a:rPr kumimoji="1" lang="en-US" altLang="ko-KR" sz="2000" b="1"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rPr>
              <a:t>Conclusion</a:t>
            </a:r>
            <a:endParaRPr kumimoji="1" lang="en-US" altLang="ko-KR" sz="1800" b="0" i="0" u="none" strike="noStrike" kern="1200" cap="none" spc="0" normalizeH="0" baseline="0" noProof="0" dirty="0">
              <a:ln>
                <a:noFill/>
              </a:ln>
              <a:solidFill>
                <a:prstClr val="black"/>
              </a:solidFill>
              <a:effectLst/>
              <a:uLnTx/>
              <a:uFillTx/>
              <a:latin typeface="Arial" panose="020B0604020202020204" pitchFamily="34" charset="0"/>
              <a:ea typeface="Arial Unicode MS" panose="020B0604020202020204" pitchFamily="50" charset="-127"/>
              <a:cs typeface="Arial" panose="020B0604020202020204" pitchFamily="34" charset="0"/>
            </a:endParaRPr>
          </a:p>
        </p:txBody>
      </p:sp>
    </p:spTree>
    <p:extLst>
      <p:ext uri="{BB962C8B-B14F-4D97-AF65-F5344CB8AC3E}">
        <p14:creationId xmlns:p14="http://schemas.microsoft.com/office/powerpoint/2010/main" val="3113214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6018309-DF43-456B-AA07-8A3A5AC7EB59}"/>
              </a:ext>
            </a:extLst>
          </p:cNvPr>
          <p:cNvSpPr>
            <a:spLocks noGrp="1"/>
          </p:cNvSpPr>
          <p:nvPr>
            <p:ph type="title"/>
          </p:nvPr>
        </p:nvSpPr>
        <p:spPr/>
        <p:txBody>
          <a:bodyPr/>
          <a:lstStyle/>
          <a:p>
            <a:r>
              <a:rPr lang="en-US" altLang="ko-KR" b="1" dirty="0"/>
              <a:t>Conclusion</a:t>
            </a:r>
            <a:endParaRPr lang="ko-KR" altLang="en-US" b="1" dirty="0"/>
          </a:p>
        </p:txBody>
      </p:sp>
      <p:sp>
        <p:nvSpPr>
          <p:cNvPr id="4" name="슬라이드 번호 개체 틀 3">
            <a:extLst>
              <a:ext uri="{FF2B5EF4-FFF2-40B4-BE49-F238E27FC236}">
                <a16:creationId xmlns:a16="http://schemas.microsoft.com/office/drawing/2014/main" id="{5A551ADA-23AD-45B2-8CC1-60443CFD9030}"/>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32</a:t>
            </a:fld>
            <a:endParaRPr lang="en-US" altLang="ko-KR" dirty="0">
              <a:solidFill>
                <a:srgbClr val="000000"/>
              </a:solidFill>
            </a:endParaRPr>
          </a:p>
        </p:txBody>
      </p:sp>
      <p:sp>
        <p:nvSpPr>
          <p:cNvPr id="7" name="TextBox 6">
            <a:extLst>
              <a:ext uri="{FF2B5EF4-FFF2-40B4-BE49-F238E27FC236}">
                <a16:creationId xmlns:a16="http://schemas.microsoft.com/office/drawing/2014/main" id="{60BB814B-1872-454D-B38C-407C89F50C20}"/>
              </a:ext>
            </a:extLst>
          </p:cNvPr>
          <p:cNvSpPr txBox="1"/>
          <p:nvPr/>
        </p:nvSpPr>
        <p:spPr>
          <a:xfrm>
            <a:off x="395536" y="1158881"/>
            <a:ext cx="9158298" cy="1839734"/>
          </a:xfrm>
          <a:prstGeom prst="rect">
            <a:avLst/>
          </a:prstGeom>
          <a:noFill/>
        </p:spPr>
        <p:txBody>
          <a:bodyPr wrap="square" rtlCol="0">
            <a:spAutoFit/>
          </a:bodyPr>
          <a:lstStyle/>
          <a:p>
            <a:pPr marL="285750" indent="-285750">
              <a:lnSpc>
                <a:spcPct val="150000"/>
              </a:lnSpc>
              <a:spcAft>
                <a:spcPts val="600"/>
              </a:spcAft>
              <a:buFont typeface="Arial" panose="020B0604020202020204" pitchFamily="34" charset="0"/>
              <a:buChar char="•"/>
            </a:pPr>
            <a:r>
              <a:rPr lang="en-US" altLang="ko-KR" sz="2400" b="1" dirty="0">
                <a:solidFill>
                  <a:srgbClr val="FF0000"/>
                </a:solidFill>
                <a:latin typeface="Arial" panose="020B0604020202020204" pitchFamily="34" charset="0"/>
                <a:cs typeface="Arial" panose="020B0604020202020204" pitchFamily="34" charset="0"/>
              </a:rPr>
              <a:t>The New Normal</a:t>
            </a:r>
          </a:p>
          <a:p>
            <a:pPr marL="742950" lvl="1" indent="-285750">
              <a:lnSpc>
                <a:spcPct val="150000"/>
              </a:lnSpc>
              <a:spcAft>
                <a:spcPts val="600"/>
              </a:spcAft>
              <a:buFont typeface="Arial" panose="020B0604020202020204" pitchFamily="34" charset="0"/>
              <a:buChar char="•"/>
            </a:pPr>
            <a:r>
              <a:rPr lang="en-US" altLang="ko-KR" sz="2400" dirty="0">
                <a:latin typeface="Arial" panose="020B0604020202020204" pitchFamily="34" charset="0"/>
                <a:cs typeface="Arial" panose="020B0604020202020204" pitchFamily="34" charset="0"/>
              </a:rPr>
              <a:t>The Pandemic</a:t>
            </a:r>
          </a:p>
          <a:p>
            <a:pPr marL="742950" lvl="1" indent="-285750">
              <a:lnSpc>
                <a:spcPct val="150000"/>
              </a:lnSpc>
              <a:spcAft>
                <a:spcPts val="600"/>
              </a:spcAft>
              <a:buFont typeface="Arial" panose="020B0604020202020204" pitchFamily="34" charset="0"/>
              <a:buChar char="•"/>
            </a:pPr>
            <a:r>
              <a:rPr lang="en-US" altLang="ko-KR" sz="2400" dirty="0">
                <a:latin typeface="Arial" panose="020B0604020202020204" pitchFamily="34" charset="0"/>
                <a:cs typeface="Arial" panose="020B0604020202020204" pitchFamily="34" charset="0"/>
              </a:rPr>
              <a:t>The 4</a:t>
            </a:r>
            <a:r>
              <a:rPr lang="en-US" altLang="ko-KR" sz="2400" baseline="30000" dirty="0">
                <a:latin typeface="Arial" panose="020B0604020202020204" pitchFamily="34" charset="0"/>
                <a:cs typeface="Arial" panose="020B0604020202020204" pitchFamily="34" charset="0"/>
              </a:rPr>
              <a:t>th</a:t>
            </a:r>
            <a:r>
              <a:rPr lang="en-US" altLang="ko-KR" sz="2400" dirty="0">
                <a:latin typeface="Arial" panose="020B0604020202020204" pitchFamily="34" charset="0"/>
                <a:cs typeface="Arial" panose="020B0604020202020204" pitchFamily="34" charset="0"/>
              </a:rPr>
              <a:t> Industrial Revolution</a:t>
            </a:r>
          </a:p>
        </p:txBody>
      </p:sp>
      <p:sp>
        <p:nvSpPr>
          <p:cNvPr id="9" name="TextBox 8">
            <a:extLst>
              <a:ext uri="{FF2B5EF4-FFF2-40B4-BE49-F238E27FC236}">
                <a16:creationId xmlns:a16="http://schemas.microsoft.com/office/drawing/2014/main" id="{2200E551-905D-44E4-9D7D-8D89D9386384}"/>
              </a:ext>
            </a:extLst>
          </p:cNvPr>
          <p:cNvSpPr txBox="1"/>
          <p:nvPr/>
        </p:nvSpPr>
        <p:spPr>
          <a:xfrm>
            <a:off x="395536" y="3478337"/>
            <a:ext cx="8488319" cy="1839734"/>
          </a:xfrm>
          <a:prstGeom prst="rect">
            <a:avLst/>
          </a:prstGeom>
          <a:noFill/>
        </p:spPr>
        <p:txBody>
          <a:bodyPr wrap="square" rtlCol="0">
            <a:spAutoFit/>
          </a:bodyPr>
          <a:lstStyle/>
          <a:p>
            <a:pPr marL="285750" indent="-285750">
              <a:lnSpc>
                <a:spcPct val="150000"/>
              </a:lnSpc>
              <a:spcBef>
                <a:spcPts val="0"/>
              </a:spcBef>
              <a:spcAft>
                <a:spcPts val="600"/>
              </a:spcAft>
              <a:buFont typeface="Arial" panose="020B0604020202020204" pitchFamily="34" charset="0"/>
              <a:buChar char="•"/>
            </a:pPr>
            <a:r>
              <a:rPr lang="en-US" altLang="ko-KR" sz="2400" b="1" dirty="0">
                <a:solidFill>
                  <a:srgbClr val="FF0000"/>
                </a:solidFill>
                <a:latin typeface="Arial" panose="020B0604020202020204" pitchFamily="34" charset="0"/>
                <a:cs typeface="Arial" panose="020B0604020202020204" pitchFamily="34" charset="0"/>
              </a:rPr>
              <a:t>New Challenges</a:t>
            </a:r>
          </a:p>
          <a:p>
            <a:pPr marL="742950" lvl="1" indent="-285750">
              <a:lnSpc>
                <a:spcPct val="150000"/>
              </a:lnSpc>
              <a:spcBef>
                <a:spcPts val="0"/>
              </a:spcBef>
              <a:spcAft>
                <a:spcPts val="600"/>
              </a:spcAft>
              <a:buFont typeface="Arial" panose="020B0604020202020204" pitchFamily="34" charset="0"/>
              <a:buChar char="•"/>
            </a:pPr>
            <a:r>
              <a:rPr lang="en-US" altLang="ko-KR" sz="2400" dirty="0">
                <a:latin typeface="Arial" panose="020B0604020202020204" pitchFamily="34" charset="0"/>
                <a:cs typeface="Arial" panose="020B0604020202020204" pitchFamily="34" charset="0"/>
              </a:rPr>
              <a:t>Need to redefine the value of higher education</a:t>
            </a:r>
          </a:p>
          <a:p>
            <a:pPr marL="742950" lvl="1" indent="-285750">
              <a:lnSpc>
                <a:spcPct val="150000"/>
              </a:lnSpc>
              <a:spcBef>
                <a:spcPts val="0"/>
              </a:spcBef>
              <a:spcAft>
                <a:spcPts val="600"/>
              </a:spcAft>
              <a:buFont typeface="Arial" panose="020B0604020202020204" pitchFamily="34" charset="0"/>
              <a:buChar char="•"/>
            </a:pPr>
            <a:r>
              <a:rPr lang="en-US" altLang="ko-KR" sz="2400" dirty="0">
                <a:latin typeface="Arial" panose="020B0604020202020204" pitchFamily="34" charset="0"/>
                <a:cs typeface="Arial" panose="020B0604020202020204" pitchFamily="34" charset="0"/>
              </a:rPr>
              <a:t>Need to be agile in cross-learning and innovation</a:t>
            </a:r>
          </a:p>
        </p:txBody>
      </p:sp>
      <p:sp>
        <p:nvSpPr>
          <p:cNvPr id="8" name="TextBox 7">
            <a:extLst>
              <a:ext uri="{FF2B5EF4-FFF2-40B4-BE49-F238E27FC236}">
                <a16:creationId xmlns:a16="http://schemas.microsoft.com/office/drawing/2014/main" id="{99442C5E-02F8-27AB-1736-C3942CB26DF8}"/>
              </a:ext>
            </a:extLst>
          </p:cNvPr>
          <p:cNvSpPr txBox="1"/>
          <p:nvPr/>
        </p:nvSpPr>
        <p:spPr>
          <a:xfrm>
            <a:off x="683568" y="5797793"/>
            <a:ext cx="6480720" cy="461665"/>
          </a:xfrm>
          <a:prstGeom prst="rect">
            <a:avLst/>
          </a:prstGeom>
          <a:noFill/>
        </p:spPr>
        <p:txBody>
          <a:bodyPr wrap="square">
            <a:spAutoFit/>
          </a:bodyPr>
          <a:lstStyle/>
          <a:p>
            <a:r>
              <a:rPr lang="en-US" altLang="ko-KR" sz="2400" dirty="0">
                <a:highlight>
                  <a:srgbClr val="FFFF00"/>
                </a:highlight>
                <a:latin typeface="Arial" panose="020B0604020202020204" pitchFamily="34" charset="0"/>
                <a:cs typeface="Arial" panose="020B0604020202020204" pitchFamily="34" charset="0"/>
              </a:rPr>
              <a:t>Questions and comments (</a:t>
            </a:r>
            <a:r>
              <a:rPr lang="en-US" altLang="ko-KR" sz="2400" dirty="0">
                <a:highlight>
                  <a:srgbClr val="FFFF00"/>
                </a:highligh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top100@wuri.world) </a:t>
            </a:r>
            <a:endParaRPr lang="ko-KR" altLang="en-US" sz="2400" dirty="0">
              <a:highlight>
                <a:srgbClr val="FFFF00"/>
              </a:highlight>
            </a:endParaRPr>
          </a:p>
        </p:txBody>
      </p:sp>
    </p:spTree>
    <p:extLst>
      <p:ext uri="{BB962C8B-B14F-4D97-AF65-F5344CB8AC3E}">
        <p14:creationId xmlns:p14="http://schemas.microsoft.com/office/powerpoint/2010/main" val="280249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387" y="125958"/>
            <a:ext cx="8942564" cy="566738"/>
          </a:xfrm>
        </p:spPr>
        <p:txBody>
          <a:bodyPr/>
          <a:lstStyle/>
          <a:p>
            <a:r>
              <a:rPr lang="en-US" altLang="ko-KR" b="1" dirty="0"/>
              <a:t>The New Normal</a:t>
            </a:r>
            <a:endParaRPr lang="ko-KR" altLang="en-US" b="1" dirty="0"/>
          </a:p>
        </p:txBody>
      </p:sp>
      <p:sp>
        <p:nvSpPr>
          <p:cNvPr id="4" name="슬라이드 번호 개체 틀 3">
            <a:extLst>
              <a:ext uri="{FF2B5EF4-FFF2-40B4-BE49-F238E27FC236}">
                <a16:creationId xmlns:a16="http://schemas.microsoft.com/office/drawing/2014/main" id="{67CCD7B5-8FFF-42A7-BE5E-45ED697354E6}"/>
              </a:ext>
            </a:extLst>
          </p:cNvPr>
          <p:cNvSpPr>
            <a:spLocks noGrp="1"/>
          </p:cNvSpPr>
          <p:nvPr>
            <p:ph type="sldNum" sz="quarter" idx="4294967295"/>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84640352-C3F8-44D3-8F79-846E518CCEEE}" type="slidenum">
              <a:rPr kumimoji="1" lang="ko-KR" altLang="en-US" sz="1400" b="0" i="0" u="none" strike="noStrike" kern="1200" cap="none" spc="0" normalizeH="0" baseline="0" noProof="0" smtClean="0">
                <a:ln>
                  <a:noFill/>
                </a:ln>
                <a:solidFill>
                  <a:prstClr val="black"/>
                </a:solidFill>
                <a:effectLst/>
                <a:uLnTx/>
                <a:uFillTx/>
                <a:latin typeface="맑은 고딕"/>
                <a:ea typeface="굴림"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4</a:t>
            </a:fld>
            <a:endParaRPr kumimoji="1" lang="ko-KR" altLang="en-US" sz="1400" b="0" i="0" u="none" strike="noStrike" kern="1200" cap="none" spc="0" normalizeH="0" baseline="0" noProof="0">
              <a:ln>
                <a:noFill/>
              </a:ln>
              <a:solidFill>
                <a:prstClr val="black"/>
              </a:solidFill>
              <a:effectLst/>
              <a:uLnTx/>
              <a:uFillTx/>
              <a:latin typeface="맑은 고딕"/>
              <a:ea typeface="굴림" charset="-127"/>
              <a:cs typeface="+mn-cs"/>
            </a:endParaRPr>
          </a:p>
        </p:txBody>
      </p:sp>
      <p:sp>
        <p:nvSpPr>
          <p:cNvPr id="8" name="TextBox 7">
            <a:extLst>
              <a:ext uri="{FF2B5EF4-FFF2-40B4-BE49-F238E27FC236}">
                <a16:creationId xmlns:a16="http://schemas.microsoft.com/office/drawing/2014/main" id="{E2B12E65-8E00-428E-9E39-0A60B1E6E3FE}"/>
              </a:ext>
            </a:extLst>
          </p:cNvPr>
          <p:cNvSpPr txBox="1"/>
          <p:nvPr/>
        </p:nvSpPr>
        <p:spPr>
          <a:xfrm>
            <a:off x="4114800" y="3241320"/>
            <a:ext cx="65" cy="307777"/>
          </a:xfrm>
          <a:prstGeom prst="rect">
            <a:avLst/>
          </a:prstGeom>
          <a:noFill/>
        </p:spPr>
        <p:txBody>
          <a:bodyPr wrap="none" lIns="0" tIns="0" rIns="0" bIns="0" rtlCol="0">
            <a:spAutoFit/>
          </a:bodyPr>
          <a:lstStyle/>
          <a:p>
            <a:endParaRPr lang="ko-KR" altLang="en-US" sz="2000" dirty="0"/>
          </a:p>
        </p:txBody>
      </p:sp>
      <p:sp>
        <p:nvSpPr>
          <p:cNvPr id="12" name="TextBox 11">
            <a:extLst>
              <a:ext uri="{FF2B5EF4-FFF2-40B4-BE49-F238E27FC236}">
                <a16:creationId xmlns:a16="http://schemas.microsoft.com/office/drawing/2014/main" id="{B972B2B7-B059-A4E7-7C58-A797F0069082}"/>
              </a:ext>
            </a:extLst>
          </p:cNvPr>
          <p:cNvSpPr txBox="1"/>
          <p:nvPr/>
        </p:nvSpPr>
        <p:spPr>
          <a:xfrm>
            <a:off x="245301" y="1484784"/>
            <a:ext cx="8431155" cy="1092607"/>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
            </a:pPr>
            <a:r>
              <a:rPr lang="en-US" altLang="ko-KR" sz="2000" dirty="0">
                <a:latin typeface="Arial" panose="020B0604020202020204" pitchFamily="34" charset="0"/>
                <a:ea typeface="+mn-ea"/>
                <a:cs typeface="Arial" panose="020B0604020202020204" pitchFamily="34" charset="0"/>
              </a:rPr>
              <a:t>Severe enrollment decline</a:t>
            </a:r>
          </a:p>
          <a:p>
            <a:pPr marL="800100" lvl="1" indent="-342900" algn="just">
              <a:spcAft>
                <a:spcPts val="600"/>
              </a:spcAft>
              <a:buFont typeface="Arial" panose="020B0604020202020204" pitchFamily="34" charset="0"/>
              <a:buChar char="•"/>
            </a:pPr>
            <a:r>
              <a:rPr lang="en-US" altLang="ko-KR" sz="2000" dirty="0">
                <a:latin typeface="Arial" panose="020B0604020202020204" pitchFamily="34" charset="0"/>
                <a:ea typeface="+mn-ea"/>
                <a:cs typeface="Arial" panose="020B0604020202020204" pitchFamily="34" charset="0"/>
              </a:rPr>
              <a:t>Particularly the low- and moderate-income students in the public universities</a:t>
            </a:r>
          </a:p>
        </p:txBody>
      </p:sp>
      <p:sp>
        <p:nvSpPr>
          <p:cNvPr id="6" name="TextBox 5">
            <a:extLst>
              <a:ext uri="{FF2B5EF4-FFF2-40B4-BE49-F238E27FC236}">
                <a16:creationId xmlns:a16="http://schemas.microsoft.com/office/drawing/2014/main" id="{10F32A47-8D36-4C56-5601-3CEAEB08D759}"/>
              </a:ext>
            </a:extLst>
          </p:cNvPr>
          <p:cNvSpPr txBox="1"/>
          <p:nvPr/>
        </p:nvSpPr>
        <p:spPr>
          <a:xfrm>
            <a:off x="245302" y="1052736"/>
            <a:ext cx="3858749" cy="400110"/>
          </a:xfrm>
          <a:prstGeom prst="rect">
            <a:avLst/>
          </a:prstGeom>
          <a:noFill/>
        </p:spPr>
        <p:txBody>
          <a:bodyPr wrap="none" rtlCol="0">
            <a:spAutoFit/>
          </a:bodyPr>
          <a:lstStyle/>
          <a:p>
            <a:r>
              <a:rPr lang="en-US" altLang="ko-KR" sz="2000" b="1" dirty="0">
                <a:solidFill>
                  <a:schemeClr val="accent1"/>
                </a:solidFill>
                <a:latin typeface="Arial" panose="020B0604020202020204" pitchFamily="34" charset="0"/>
                <a:cs typeface="Arial" panose="020B0604020202020204" pitchFamily="34" charset="0"/>
              </a:rPr>
              <a:t>The emergence of COVID-19  </a:t>
            </a:r>
            <a:endParaRPr lang="ko-KR" altLang="en-US" sz="2000" b="1" dirty="0">
              <a:solidFill>
                <a:schemeClr val="accent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0D7ADBD2-14D0-C5C2-ACE0-B1455AB34029}"/>
              </a:ext>
            </a:extLst>
          </p:cNvPr>
          <p:cNvSpPr txBox="1"/>
          <p:nvPr/>
        </p:nvSpPr>
        <p:spPr>
          <a:xfrm>
            <a:off x="251708" y="2780928"/>
            <a:ext cx="4398961" cy="400110"/>
          </a:xfrm>
          <a:prstGeom prst="rect">
            <a:avLst/>
          </a:prstGeom>
          <a:noFill/>
        </p:spPr>
        <p:txBody>
          <a:bodyPr wrap="none" rtlCol="0">
            <a:spAutoFit/>
          </a:bodyPr>
          <a:lstStyle/>
          <a:p>
            <a:r>
              <a:rPr lang="en-US" altLang="ko-KR" sz="2000" b="1" dirty="0">
                <a:solidFill>
                  <a:schemeClr val="accent1"/>
                </a:solidFill>
                <a:latin typeface="Arial" panose="020B0604020202020204" pitchFamily="34" charset="0"/>
                <a:cs typeface="Arial" panose="020B0604020202020204" pitchFamily="34" charset="0"/>
              </a:rPr>
              <a:t>The spread of industrial revolution</a:t>
            </a:r>
            <a:endParaRPr lang="ko-KR" altLang="en-US" sz="2000" b="1" dirty="0">
              <a:solidFill>
                <a:schemeClr val="accent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E118E37-D4E1-3737-E917-78F7AB7FC929}"/>
              </a:ext>
            </a:extLst>
          </p:cNvPr>
          <p:cNvSpPr txBox="1"/>
          <p:nvPr/>
        </p:nvSpPr>
        <p:spPr>
          <a:xfrm>
            <a:off x="251708" y="3146535"/>
            <a:ext cx="8352740" cy="1092607"/>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
            </a:pPr>
            <a:r>
              <a:rPr lang="en-US" altLang="ko-KR" sz="2000" dirty="0">
                <a:latin typeface="Arial" panose="020B0604020202020204" pitchFamily="34" charset="0"/>
                <a:ea typeface="+mn-ea"/>
                <a:cs typeface="Arial" panose="020B0604020202020204" pitchFamily="34" charset="0"/>
              </a:rPr>
              <a:t>Accelerated implementation of high technologies</a:t>
            </a:r>
          </a:p>
          <a:p>
            <a:pPr marL="800100" lvl="1" indent="-342900" algn="just">
              <a:spcAft>
                <a:spcPts val="600"/>
              </a:spcAft>
              <a:buFont typeface="Arial" panose="020B0604020202020204" pitchFamily="34" charset="0"/>
              <a:buChar char="•"/>
            </a:pPr>
            <a:r>
              <a:rPr lang="en-US" altLang="ko-KR" sz="2000" dirty="0">
                <a:latin typeface="Arial" panose="020B0604020202020204" pitchFamily="34" charset="0"/>
                <a:cs typeface="Arial" panose="020B0604020202020204" pitchFamily="34" charset="0"/>
              </a:rPr>
              <a:t>Artificial Intelligence, Big Data, Cloud Services, and </a:t>
            </a:r>
            <a:r>
              <a:rPr lang="en-US" altLang="ko-KR" sz="2000" dirty="0">
                <a:latin typeface="Arial" panose="020B0604020202020204" pitchFamily="34" charset="0"/>
                <a:ea typeface="+mn-ea"/>
                <a:cs typeface="Arial" panose="020B0604020202020204" pitchFamily="34" charset="0"/>
              </a:rPr>
              <a:t>Digital Technology</a:t>
            </a:r>
          </a:p>
        </p:txBody>
      </p:sp>
      <p:sp>
        <p:nvSpPr>
          <p:cNvPr id="13" name="직사각형 12">
            <a:extLst>
              <a:ext uri="{FF2B5EF4-FFF2-40B4-BE49-F238E27FC236}">
                <a16:creationId xmlns:a16="http://schemas.microsoft.com/office/drawing/2014/main" id="{8C682583-6917-4E49-DA23-5F8C96A941DA}"/>
              </a:ext>
            </a:extLst>
          </p:cNvPr>
          <p:cNvSpPr/>
          <p:nvPr/>
        </p:nvSpPr>
        <p:spPr>
          <a:xfrm>
            <a:off x="395535" y="5278724"/>
            <a:ext cx="8431155" cy="9993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446088" lvl="0" indent="-268288">
              <a:spcBef>
                <a:spcPts val="600"/>
              </a:spcBef>
              <a:buFont typeface="Arial" panose="020B0604020202020204" pitchFamily="34" charset="0"/>
              <a:buChar char="•"/>
              <a:defRPr/>
            </a:pPr>
            <a:r>
              <a:rPr lang="en-US" altLang="ko-KR" sz="2000" dirty="0">
                <a:solidFill>
                  <a:schemeClr val="tx1"/>
                </a:solidFill>
                <a:latin typeface="Arial" panose="020B0604020202020204" pitchFamily="34" charset="0"/>
                <a:cs typeface="Arial" panose="020B0604020202020204" pitchFamily="34" charset="0"/>
              </a:rPr>
              <a:t>There is a doubt about the value of traditional higher education.</a:t>
            </a:r>
          </a:p>
          <a:p>
            <a:pPr marL="446088" lvl="0" indent="-268288">
              <a:spcBef>
                <a:spcPts val="600"/>
              </a:spcBef>
              <a:buFont typeface="Arial" panose="020B0604020202020204" pitchFamily="34" charset="0"/>
              <a:buChar char="•"/>
              <a:defRPr/>
            </a:pPr>
            <a:r>
              <a:rPr lang="en-US" altLang="ko-KR" sz="2000" dirty="0">
                <a:solidFill>
                  <a:schemeClr val="tx1"/>
                </a:solidFill>
                <a:latin typeface="Arial" panose="020B0604020202020204" pitchFamily="34" charset="0"/>
                <a:cs typeface="Arial" panose="020B0604020202020204" pitchFamily="34" charset="0"/>
              </a:rPr>
              <a:t>Universities need a different approach.</a:t>
            </a:r>
          </a:p>
        </p:txBody>
      </p:sp>
      <p:sp>
        <p:nvSpPr>
          <p:cNvPr id="3" name="화살표: 아래쪽 2">
            <a:extLst>
              <a:ext uri="{FF2B5EF4-FFF2-40B4-BE49-F238E27FC236}">
                <a16:creationId xmlns:a16="http://schemas.microsoft.com/office/drawing/2014/main" id="{DB29DA31-8E3F-DB2D-C662-BCDD27B57B97}"/>
              </a:ext>
            </a:extLst>
          </p:cNvPr>
          <p:cNvSpPr/>
          <p:nvPr/>
        </p:nvSpPr>
        <p:spPr>
          <a:xfrm>
            <a:off x="2699792" y="4509120"/>
            <a:ext cx="1950877" cy="42356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23547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nodePh="1">
                                  <p:stCondLst>
                                    <p:cond delay="0"/>
                                  </p:stCondLst>
                                  <p:endCondLst>
                                    <p:cond evt="begin" delay="0">
                                      <p:tn val="11"/>
                                    </p:cond>
                                  </p:end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par>
                                <p:cTn id="26" presetID="22" presetClass="entr" presetSubtype="1" fill="hold" nodeType="with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wipe(up)">
                                      <p:cBhvr>
                                        <p:cTn id="28" dur="500"/>
                                        <p:tgtEl>
                                          <p:spTgt spid="13">
                                            <p:txEl>
                                              <p:pRg st="0" end="0"/>
                                            </p:txEl>
                                          </p:spTgt>
                                        </p:tgtEl>
                                      </p:cBhvr>
                                    </p:animEffect>
                                  </p:childTnLst>
                                </p:cTn>
                              </p:par>
                              <p:par>
                                <p:cTn id="29" presetID="22" presetClass="entr" presetSubtype="1" fill="hold" nodeType="withEffect">
                                  <p:stCondLst>
                                    <p:cond delay="0"/>
                                  </p:stCondLst>
                                  <p:childTnLst>
                                    <p:set>
                                      <p:cBhvr>
                                        <p:cTn id="30" dur="1" fill="hold">
                                          <p:stCondLst>
                                            <p:cond delay="0"/>
                                          </p:stCondLst>
                                        </p:cTn>
                                        <p:tgtEl>
                                          <p:spTgt spid="13">
                                            <p:txEl>
                                              <p:pRg st="1" end="1"/>
                                            </p:txEl>
                                          </p:spTgt>
                                        </p:tgtEl>
                                        <p:attrNameLst>
                                          <p:attrName>style.visibility</p:attrName>
                                        </p:attrNameLst>
                                      </p:cBhvr>
                                      <p:to>
                                        <p:strVal val="visible"/>
                                      </p:to>
                                    </p:set>
                                    <p:animEffect transition="in" filter="wipe(up)">
                                      <p:cBhvr>
                                        <p:cTn id="31"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6" grpId="0"/>
      <p:bldP spid="9" grpId="0"/>
      <p:bldP spid="10" grpId="0"/>
      <p:bldP spid="13"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387" y="125958"/>
            <a:ext cx="8942564" cy="566738"/>
          </a:xfrm>
        </p:spPr>
        <p:txBody>
          <a:bodyPr/>
          <a:lstStyle/>
          <a:p>
            <a:r>
              <a:rPr lang="en-US" altLang="ko-KR" b="1" dirty="0"/>
              <a:t>Challenges by the Companies in the Real World</a:t>
            </a:r>
            <a:endParaRPr lang="ko-KR" altLang="en-US" b="1" dirty="0"/>
          </a:p>
        </p:txBody>
      </p:sp>
      <p:sp>
        <p:nvSpPr>
          <p:cNvPr id="4" name="슬라이드 번호 개체 틀 3">
            <a:extLst>
              <a:ext uri="{FF2B5EF4-FFF2-40B4-BE49-F238E27FC236}">
                <a16:creationId xmlns:a16="http://schemas.microsoft.com/office/drawing/2014/main" id="{67CCD7B5-8FFF-42A7-BE5E-45ED697354E6}"/>
              </a:ext>
            </a:extLst>
          </p:cNvPr>
          <p:cNvSpPr>
            <a:spLocks noGrp="1"/>
          </p:cNvSpPr>
          <p:nvPr>
            <p:ph type="sldNum" sz="quarter" idx="4294967295"/>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84640352-C3F8-44D3-8F79-846E518CCEEE}" type="slidenum">
              <a:rPr kumimoji="1" lang="ko-KR" altLang="en-US" sz="1400" b="0" i="0" u="none" strike="noStrike" kern="1200" cap="none" spc="0" normalizeH="0" baseline="0" noProof="0" smtClean="0">
                <a:ln>
                  <a:noFill/>
                </a:ln>
                <a:solidFill>
                  <a:prstClr val="black"/>
                </a:solidFill>
                <a:effectLst/>
                <a:uLnTx/>
                <a:uFillTx/>
                <a:latin typeface="맑은 고딕"/>
                <a:ea typeface="굴림"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5</a:t>
            </a:fld>
            <a:endParaRPr kumimoji="1" lang="ko-KR" altLang="en-US" sz="1400" b="0" i="0" u="none" strike="noStrike" kern="1200" cap="none" spc="0" normalizeH="0" baseline="0" noProof="0">
              <a:ln>
                <a:noFill/>
              </a:ln>
              <a:solidFill>
                <a:prstClr val="black"/>
              </a:solidFill>
              <a:effectLst/>
              <a:uLnTx/>
              <a:uFillTx/>
              <a:latin typeface="맑은 고딕"/>
              <a:ea typeface="굴림" charset="-127"/>
              <a:cs typeface="+mn-cs"/>
            </a:endParaRPr>
          </a:p>
        </p:txBody>
      </p:sp>
      <p:sp>
        <p:nvSpPr>
          <p:cNvPr id="8" name="TextBox 7">
            <a:extLst>
              <a:ext uri="{FF2B5EF4-FFF2-40B4-BE49-F238E27FC236}">
                <a16:creationId xmlns:a16="http://schemas.microsoft.com/office/drawing/2014/main" id="{E2B12E65-8E00-428E-9E39-0A60B1E6E3FE}"/>
              </a:ext>
            </a:extLst>
          </p:cNvPr>
          <p:cNvSpPr txBox="1"/>
          <p:nvPr/>
        </p:nvSpPr>
        <p:spPr>
          <a:xfrm>
            <a:off x="4114800" y="2977116"/>
            <a:ext cx="65" cy="276999"/>
          </a:xfrm>
          <a:prstGeom prst="rect">
            <a:avLst/>
          </a:prstGeom>
          <a:noFill/>
        </p:spPr>
        <p:txBody>
          <a:bodyPr wrap="none" lIns="0" tIns="0" rIns="0" bIns="0" rtlCol="0">
            <a:spAutoFit/>
          </a:bodyPr>
          <a:lstStyle/>
          <a:p>
            <a:endParaRPr lang="ko-KR" altLang="en-US" dirty="0"/>
          </a:p>
        </p:txBody>
      </p:sp>
      <p:sp>
        <p:nvSpPr>
          <p:cNvPr id="12" name="TextBox 11">
            <a:extLst>
              <a:ext uri="{FF2B5EF4-FFF2-40B4-BE49-F238E27FC236}">
                <a16:creationId xmlns:a16="http://schemas.microsoft.com/office/drawing/2014/main" id="{B972B2B7-B059-A4E7-7C58-A797F0069082}"/>
              </a:ext>
            </a:extLst>
          </p:cNvPr>
          <p:cNvSpPr txBox="1"/>
          <p:nvPr/>
        </p:nvSpPr>
        <p:spPr>
          <a:xfrm>
            <a:off x="323528" y="1221828"/>
            <a:ext cx="8280920" cy="4385816"/>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
            </a:pPr>
            <a:r>
              <a:rPr lang="en-US" altLang="ko-KR" sz="2000" i="0" u="sng" dirty="0">
                <a:solidFill>
                  <a:srgbClr val="111111"/>
                </a:solidFill>
                <a:effectLst/>
                <a:latin typeface="Arial" panose="020B0604020202020204" pitchFamily="34" charset="0"/>
                <a:cs typeface="Arial" panose="020B0604020202020204" pitchFamily="34" charset="0"/>
              </a:rPr>
              <a:t>Big Tech Companies</a:t>
            </a:r>
            <a:r>
              <a:rPr lang="en-US" altLang="ko-KR" sz="2000" i="0" dirty="0">
                <a:solidFill>
                  <a:srgbClr val="111111"/>
                </a:solidFill>
                <a:effectLst/>
                <a:latin typeface="Arial" panose="020B0604020202020204" pitchFamily="34" charset="0"/>
                <a:cs typeface="Arial" panose="020B0604020202020204" pitchFamily="34" charset="0"/>
              </a:rPr>
              <a:t> are looking for new ways to hire people </a:t>
            </a:r>
            <a:r>
              <a:rPr lang="en-US" altLang="ko-KR" sz="2000" i="0" u="sng" dirty="0">
                <a:solidFill>
                  <a:srgbClr val="111111"/>
                </a:solidFill>
                <a:effectLst/>
                <a:latin typeface="Arial" panose="020B0604020202020204" pitchFamily="34" charset="0"/>
                <a:cs typeface="Arial" panose="020B0604020202020204" pitchFamily="34" charset="0"/>
              </a:rPr>
              <a:t>without college degrees</a:t>
            </a:r>
            <a:r>
              <a:rPr lang="en-US" altLang="ko-KR" sz="2000" i="0" dirty="0">
                <a:solidFill>
                  <a:srgbClr val="111111"/>
                </a:solidFill>
                <a:effectLst/>
                <a:latin typeface="Arial" panose="020B0604020202020204" pitchFamily="34" charset="0"/>
                <a:cs typeface="Arial" panose="020B0604020202020204" pitchFamily="34" charset="0"/>
              </a:rPr>
              <a:t>.</a:t>
            </a:r>
          </a:p>
          <a:p>
            <a:pPr marL="285750" indent="-285750" algn="just">
              <a:spcAft>
                <a:spcPts val="600"/>
              </a:spcAft>
              <a:buFont typeface="Wingdings" panose="05000000000000000000" pitchFamily="2" charset="2"/>
              <a:buChar char="§"/>
            </a:pPr>
            <a:endParaRPr lang="en-US" altLang="ko-KR" sz="800" i="0" dirty="0">
              <a:solidFill>
                <a:srgbClr val="111111"/>
              </a:solidFill>
              <a:effectLst/>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en-US" altLang="ko-KR" sz="2000" i="0" dirty="0">
                <a:solidFill>
                  <a:srgbClr val="111111"/>
                </a:solidFill>
                <a:effectLst/>
                <a:latin typeface="Arial" panose="020B0604020202020204" pitchFamily="34" charset="0"/>
                <a:cs typeface="Arial" panose="020B0604020202020204" pitchFamily="34" charset="0"/>
              </a:rPr>
              <a:t>Companies like Google and Apple do not require a college degree </a:t>
            </a:r>
            <a:r>
              <a:rPr lang="en-US" altLang="ko-KR" sz="2000" i="0" u="sng" dirty="0">
                <a:solidFill>
                  <a:srgbClr val="111111"/>
                </a:solidFill>
                <a:effectLst/>
                <a:latin typeface="Arial" panose="020B0604020202020204" pitchFamily="34" charset="0"/>
                <a:cs typeface="Arial" panose="020B0604020202020204" pitchFamily="34" charset="0"/>
              </a:rPr>
              <a:t>for certain positions</a:t>
            </a:r>
            <a:r>
              <a:rPr lang="en-US" altLang="ko-KR" sz="2000" i="0" dirty="0">
                <a:solidFill>
                  <a:srgbClr val="111111"/>
                </a:solidFill>
                <a:effectLst/>
                <a:latin typeface="Arial" panose="020B0604020202020204" pitchFamily="34" charset="0"/>
                <a:cs typeface="Arial" panose="020B0604020202020204" pitchFamily="34" charset="0"/>
              </a:rPr>
              <a:t>.</a:t>
            </a:r>
          </a:p>
          <a:p>
            <a:pPr marL="285750" indent="-285750" algn="just">
              <a:spcAft>
                <a:spcPts val="600"/>
              </a:spcAft>
              <a:buFont typeface="Wingdings" panose="05000000000000000000" pitchFamily="2" charset="2"/>
              <a:buChar char="§"/>
            </a:pPr>
            <a:endParaRPr lang="en-US" altLang="ko-KR" sz="800" i="0" dirty="0">
              <a:solidFill>
                <a:srgbClr val="111111"/>
              </a:solidFill>
              <a:effectLst/>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en-US" altLang="ko-KR" sz="2000" i="0" u="sng" dirty="0">
                <a:solidFill>
                  <a:srgbClr val="111111"/>
                </a:solidFill>
                <a:effectLst/>
                <a:latin typeface="Arial" panose="020B0604020202020204" pitchFamily="34" charset="0"/>
                <a:cs typeface="Arial" panose="020B0604020202020204" pitchFamily="34" charset="0"/>
              </a:rPr>
              <a:t>Google</a:t>
            </a:r>
            <a:r>
              <a:rPr lang="en-US" altLang="ko-KR" sz="2000" i="0" dirty="0">
                <a:solidFill>
                  <a:srgbClr val="111111"/>
                </a:solidFill>
                <a:effectLst/>
                <a:latin typeface="Arial" panose="020B0604020202020204" pitchFamily="34" charset="0"/>
                <a:cs typeface="Arial" panose="020B0604020202020204" pitchFamily="34" charset="0"/>
              </a:rPr>
              <a:t> recently launched a </a:t>
            </a:r>
            <a:r>
              <a:rPr lang="en-US" altLang="ko-KR" sz="2000" i="0" u="none" strike="noStrike" dirty="0">
                <a:solidFill>
                  <a:srgbClr val="111111"/>
                </a:solidFill>
                <a:effectLst/>
                <a:latin typeface="Arial" panose="020B0604020202020204" pitchFamily="34" charset="0"/>
                <a:cs typeface="Arial" panose="020B0604020202020204" pitchFamily="34" charset="0"/>
                <a:hlinkClick r:id="rId2"/>
              </a:rPr>
              <a:t>new selection of courses</a:t>
            </a:r>
            <a:r>
              <a:rPr lang="en-US" altLang="ko-KR" sz="2000" i="0" dirty="0">
                <a:solidFill>
                  <a:srgbClr val="111111"/>
                </a:solidFill>
                <a:effectLst/>
                <a:latin typeface="Arial" panose="020B0604020202020204" pitchFamily="34" charset="0"/>
                <a:cs typeface="Arial" panose="020B0604020202020204" pitchFamily="34" charset="0"/>
              </a:rPr>
              <a:t> under its Google Career Certificates program, which </a:t>
            </a:r>
            <a:r>
              <a:rPr lang="en-US" altLang="ko-KR" sz="2000" i="0" u="sng" dirty="0">
                <a:solidFill>
                  <a:srgbClr val="111111"/>
                </a:solidFill>
                <a:effectLst/>
                <a:latin typeface="Arial" panose="020B0604020202020204" pitchFamily="34" charset="0"/>
                <a:cs typeface="Arial" panose="020B0604020202020204" pitchFamily="34" charset="0"/>
              </a:rPr>
              <a:t>only take about six months</a:t>
            </a:r>
            <a:r>
              <a:rPr lang="en-US" altLang="ko-KR" sz="2000" i="0" dirty="0">
                <a:solidFill>
                  <a:srgbClr val="111111"/>
                </a:solidFill>
                <a:effectLst/>
                <a:latin typeface="Arial" panose="020B0604020202020204" pitchFamily="34" charset="0"/>
                <a:cs typeface="Arial" panose="020B0604020202020204" pitchFamily="34" charset="0"/>
              </a:rPr>
              <a:t> to complete.</a:t>
            </a:r>
          </a:p>
          <a:p>
            <a:pPr marL="285750" indent="-285750" algn="just">
              <a:spcAft>
                <a:spcPts val="600"/>
              </a:spcAft>
              <a:buFont typeface="Wingdings" panose="05000000000000000000" pitchFamily="2" charset="2"/>
              <a:buChar char="§"/>
            </a:pPr>
            <a:endParaRPr lang="en-US" altLang="ko-KR" sz="800" i="0" dirty="0">
              <a:solidFill>
                <a:srgbClr val="111111"/>
              </a:solidFill>
              <a:effectLst/>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en-US" altLang="ko-KR" sz="2000" kern="0" dirty="0">
                <a:effectLst/>
                <a:latin typeface="Arial" panose="020B0604020202020204" pitchFamily="34" charset="0"/>
                <a:ea typeface="맑은 고딕" panose="020B0503020000020004" pitchFamily="50" charset="-127"/>
                <a:cs typeface="Arial" panose="020B0604020202020204" pitchFamily="34" charset="0"/>
              </a:rPr>
              <a:t>Their job postings typically list ‘</a:t>
            </a:r>
            <a:r>
              <a:rPr lang="en-US" altLang="ko-KR" sz="2000" u="sng" kern="0" dirty="0">
                <a:effectLst/>
                <a:latin typeface="Arial" panose="020B0604020202020204" pitchFamily="34" charset="0"/>
                <a:ea typeface="맑은 고딕" panose="020B0503020000020004" pitchFamily="50" charset="-127"/>
                <a:cs typeface="Arial" panose="020B0604020202020204" pitchFamily="34" charset="0"/>
              </a:rPr>
              <a:t>bachelor</a:t>
            </a:r>
            <a:r>
              <a:rPr lang="en-US" altLang="ko-KR" sz="2000" u="sng" kern="0" dirty="0">
                <a:effectLst/>
                <a:latin typeface="Arial" panose="020B0604020202020204" pitchFamily="34" charset="0"/>
                <a:ea typeface="TN Web Use Only"/>
                <a:cs typeface="Arial" panose="020B0604020202020204" pitchFamily="34" charset="0"/>
              </a:rPr>
              <a:t>’</a:t>
            </a:r>
            <a:r>
              <a:rPr lang="en-US" altLang="ko-KR" sz="2000" u="sng" kern="0" dirty="0">
                <a:effectLst/>
                <a:latin typeface="Arial" panose="020B0604020202020204" pitchFamily="34" charset="0"/>
                <a:ea typeface="맑은 고딕" panose="020B0503020000020004" pitchFamily="50" charset="-127"/>
                <a:cs typeface="Arial" panose="020B0604020202020204" pitchFamily="34" charset="0"/>
              </a:rPr>
              <a:t>s degree</a:t>
            </a:r>
            <a:r>
              <a:rPr lang="en-US" altLang="ko-KR" sz="2000" kern="0" dirty="0">
                <a:effectLst/>
                <a:latin typeface="Arial" panose="020B0604020202020204" pitchFamily="34" charset="0"/>
                <a:ea typeface="TN Web Use Only"/>
                <a:cs typeface="Arial" panose="020B0604020202020204" pitchFamily="34" charset="0"/>
              </a:rPr>
              <a:t>’</a:t>
            </a:r>
            <a:r>
              <a:rPr lang="en-US" altLang="ko-KR" sz="2000" kern="0" dirty="0">
                <a:effectLst/>
                <a:latin typeface="Arial" panose="020B0604020202020204" pitchFamily="34" charset="0"/>
                <a:ea typeface="맑은 고딕" panose="020B0503020000020004" pitchFamily="50" charset="-127"/>
                <a:cs typeface="Arial" panose="020B0604020202020204" pitchFamily="34" charset="0"/>
              </a:rPr>
              <a:t> first as a qualification, sometimes followed by </a:t>
            </a:r>
            <a:r>
              <a:rPr lang="en-US" altLang="ko-KR" sz="2000" kern="0" dirty="0">
                <a:effectLst/>
                <a:latin typeface="Arial" panose="020B0604020202020204" pitchFamily="34" charset="0"/>
                <a:ea typeface="TN Web Use Only"/>
                <a:cs typeface="Arial" panose="020B0604020202020204" pitchFamily="34" charset="0"/>
              </a:rPr>
              <a:t>‘</a:t>
            </a:r>
            <a:r>
              <a:rPr lang="en-US" altLang="ko-KR" sz="2000" u="sng" kern="0" dirty="0">
                <a:effectLst/>
                <a:latin typeface="Arial" panose="020B0604020202020204" pitchFamily="34" charset="0"/>
                <a:ea typeface="맑은 고딕" panose="020B0503020000020004" pitchFamily="50" charset="-127"/>
                <a:cs typeface="Arial" panose="020B0604020202020204" pitchFamily="34" charset="0"/>
              </a:rPr>
              <a:t>or equivalent practical experience’</a:t>
            </a:r>
            <a:r>
              <a:rPr lang="en-US" altLang="ko-KR" sz="2000" kern="0" dirty="0">
                <a:effectLst/>
                <a:latin typeface="Arial" panose="020B0604020202020204" pitchFamily="34" charset="0"/>
                <a:ea typeface="맑은 고딕" panose="020B0503020000020004" pitchFamily="50" charset="-127"/>
                <a:cs typeface="Arial" panose="020B0604020202020204" pitchFamily="34" charset="0"/>
              </a:rPr>
              <a:t>.</a:t>
            </a:r>
            <a:endParaRPr lang="ko-KR" altLang="ko-KR" sz="2000" kern="100" dirty="0">
              <a:effectLst/>
              <a:latin typeface="Arial" panose="020B0604020202020204" pitchFamily="34" charset="0"/>
              <a:ea typeface="맑은 고딕" panose="020B0503020000020004" pitchFamily="50" charset="-127"/>
              <a:cs typeface="Arial" panose="020B0604020202020204" pitchFamily="34" charset="0"/>
            </a:endParaRPr>
          </a:p>
          <a:p>
            <a:pPr marL="285750" indent="-285750" algn="just">
              <a:spcAft>
                <a:spcPts val="600"/>
              </a:spcAft>
              <a:buFont typeface="Wingdings" panose="05000000000000000000" pitchFamily="2" charset="2"/>
              <a:buChar char="§"/>
            </a:pPr>
            <a:endParaRPr lang="en-US" altLang="ko-KR" sz="2000" dirty="0">
              <a:solidFill>
                <a:schemeClr val="accent1"/>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8727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387" y="125958"/>
            <a:ext cx="8942564" cy="566738"/>
          </a:xfrm>
        </p:spPr>
        <p:txBody>
          <a:bodyPr/>
          <a:lstStyle/>
          <a:p>
            <a:r>
              <a:rPr lang="en-US" altLang="ko-KR" b="1" dirty="0"/>
              <a:t>Problems with Existing Models for University Evaluation</a:t>
            </a:r>
            <a:endParaRPr lang="ko-KR" altLang="en-US" b="1" dirty="0"/>
          </a:p>
        </p:txBody>
      </p:sp>
      <p:sp>
        <p:nvSpPr>
          <p:cNvPr id="4" name="슬라이드 번호 개체 틀 3">
            <a:extLst>
              <a:ext uri="{FF2B5EF4-FFF2-40B4-BE49-F238E27FC236}">
                <a16:creationId xmlns:a16="http://schemas.microsoft.com/office/drawing/2014/main" id="{67CCD7B5-8FFF-42A7-BE5E-45ED697354E6}"/>
              </a:ext>
            </a:extLst>
          </p:cNvPr>
          <p:cNvSpPr>
            <a:spLocks noGrp="1"/>
          </p:cNvSpPr>
          <p:nvPr>
            <p:ph type="sldNum" sz="quarter" idx="4294967295"/>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84640352-C3F8-44D3-8F79-846E518CCEEE}" type="slidenum">
              <a:rPr kumimoji="1" lang="ko-KR" altLang="en-US" sz="1400" b="0" i="0" u="none" strike="noStrike" kern="1200" cap="none" spc="0" normalizeH="0" baseline="0" noProof="0" smtClean="0">
                <a:ln>
                  <a:noFill/>
                </a:ln>
                <a:solidFill>
                  <a:prstClr val="black"/>
                </a:solidFill>
                <a:effectLst/>
                <a:uLnTx/>
                <a:uFillTx/>
                <a:latin typeface="맑은 고딕"/>
                <a:ea typeface="굴림"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6</a:t>
            </a:fld>
            <a:endParaRPr kumimoji="1" lang="ko-KR" altLang="en-US" sz="1400" b="0" i="0" u="none" strike="noStrike" kern="1200" cap="none" spc="0" normalizeH="0" baseline="0" noProof="0">
              <a:ln>
                <a:noFill/>
              </a:ln>
              <a:solidFill>
                <a:prstClr val="black"/>
              </a:solidFill>
              <a:effectLst/>
              <a:uLnTx/>
              <a:uFillTx/>
              <a:latin typeface="맑은 고딕"/>
              <a:ea typeface="굴림" charset="-127"/>
              <a:cs typeface="+mn-cs"/>
            </a:endParaRPr>
          </a:p>
        </p:txBody>
      </p:sp>
      <p:sp>
        <p:nvSpPr>
          <p:cNvPr id="7" name="TextBox 6"/>
          <p:cNvSpPr txBox="1"/>
          <p:nvPr/>
        </p:nvSpPr>
        <p:spPr>
          <a:xfrm>
            <a:off x="179512" y="980728"/>
            <a:ext cx="8964488" cy="4401205"/>
          </a:xfrm>
          <a:prstGeom prst="rect">
            <a:avLst/>
          </a:prstGeom>
          <a:noFill/>
        </p:spPr>
        <p:txBody>
          <a:bodyPr wrap="square" rtlCol="0">
            <a:spAutoFit/>
          </a:bodyPr>
          <a:lstStyle/>
          <a:p>
            <a:pPr marL="0" marR="0" lvl="0" indent="0" algn="l" defTabSz="914400" rtl="0" eaLnBrk="1" fontAlgn="base" latinLnBrk="1" hangingPunct="1">
              <a:spcBef>
                <a:spcPts val="600"/>
              </a:spcBef>
              <a:spcAft>
                <a:spcPts val="600"/>
              </a:spcAft>
              <a:buClrTx/>
              <a:buSzTx/>
              <a:buFontTx/>
              <a:buNone/>
              <a:tabLst/>
              <a:defRPr/>
            </a:pPr>
            <a:r>
              <a:rPr kumimoji="1" lang="en-US" altLang="ko-KR" sz="2000" b="1" i="0" u="none" strike="noStrike" kern="1200" cap="none" spc="0" normalizeH="0" baseline="0" noProof="0" dirty="0">
                <a:ln>
                  <a:noFill/>
                </a:ln>
                <a:solidFill>
                  <a:schemeClr val="accent1"/>
                </a:solidFill>
                <a:effectLst/>
                <a:uLnTx/>
                <a:uFillTx/>
                <a:latin typeface="Arial" panose="020B0604020202020204" pitchFamily="34" charset="0"/>
                <a:ea typeface="맑은 고딕" panose="020B0503020000020004" pitchFamily="50" charset="-127"/>
                <a:cs typeface="Arial" panose="020B0604020202020204" pitchFamily="34" charset="0"/>
              </a:rPr>
              <a:t>Existing Models </a:t>
            </a:r>
            <a:endParaRPr kumimoji="1" lang="en-US" altLang="ko-KR" sz="2000" b="0" i="0" u="none" strike="noStrike" kern="1200" cap="none" spc="0" normalizeH="0" baseline="0" noProof="0" dirty="0">
              <a:ln>
                <a:noFill/>
              </a:ln>
              <a:solidFill>
                <a:schemeClr val="accent1"/>
              </a:solidFill>
              <a:effectLst/>
              <a:uLnTx/>
              <a:uFillTx/>
              <a:latin typeface="Arial" panose="020B0604020202020204" pitchFamily="34" charset="0"/>
              <a:ea typeface="맑은 고딕" panose="020B0503020000020004" pitchFamily="50" charset="-127"/>
              <a:cs typeface="Arial" panose="020B0604020202020204" pitchFamily="34" charset="0"/>
            </a:endParaRPr>
          </a:p>
          <a:p>
            <a:pPr marL="285750" marR="0" lvl="0" indent="-285750" algn="l" defTabSz="914400" rtl="0" eaLnBrk="1" fontAlgn="base" latinLnBrk="1" hangingPunct="1">
              <a:spcBef>
                <a:spcPts val="600"/>
              </a:spcBef>
              <a:spcAft>
                <a:spcPts val="600"/>
              </a:spcAft>
              <a:buClrTx/>
              <a:buSzTx/>
              <a:buFont typeface="Arial" panose="020B0604020202020204" pitchFamily="34" charset="0"/>
              <a:buChar char="•"/>
              <a:tabLst/>
              <a:defRPr/>
            </a:pPr>
            <a:r>
              <a:rPr kumimoji="1" lang="en-US" altLang="ko-KR" sz="2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THE World University Rankings (Times Higher Education, UK)</a:t>
            </a:r>
          </a:p>
          <a:p>
            <a:pPr marL="285750" lvl="0" indent="-285750">
              <a:spcBef>
                <a:spcPts val="600"/>
              </a:spcBef>
              <a:spcAft>
                <a:spcPts val="600"/>
              </a:spcAft>
              <a:buFont typeface="Arial" panose="020B0604020202020204" pitchFamily="34" charset="0"/>
              <a:buChar char="•"/>
              <a:defRPr/>
            </a:pPr>
            <a:r>
              <a:rPr kumimoji="1" lang="en-US" altLang="ko-KR" sz="2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QS World University Rankings (</a:t>
            </a:r>
            <a:r>
              <a:rPr kumimoji="1" lang="en-US" altLang="ko-KR" sz="2000" b="0" i="0" u="none" strike="noStrike" kern="1200" cap="none" spc="0" normalizeH="0" baseline="0" noProof="0" dirty="0" err="1">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Quacquarelli</a:t>
            </a:r>
            <a:r>
              <a:rPr kumimoji="1" lang="en-US" altLang="ko-KR" sz="2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 Symonds, </a:t>
            </a:r>
            <a:r>
              <a:rPr lang="en-US" altLang="ko-KR" sz="2000" dirty="0">
                <a:solidFill>
                  <a:prstClr val="black"/>
                </a:solidFill>
                <a:latin typeface="Arial" panose="020B0604020202020204" pitchFamily="34" charset="0"/>
                <a:ea typeface="맑은 고딕" panose="020B0503020000020004" pitchFamily="50" charset="-127"/>
                <a:cs typeface="Arial" panose="020B0604020202020204" pitchFamily="34" charset="0"/>
              </a:rPr>
              <a:t>UK)</a:t>
            </a:r>
            <a:endParaRPr kumimoji="1" lang="en-US" altLang="ko-KR" sz="2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a:p>
            <a:pPr marL="285750" marR="0" lvl="0" indent="-285750" algn="l" defTabSz="914400" rtl="0" eaLnBrk="1" fontAlgn="base" latinLnBrk="1" hangingPunct="1">
              <a:spcBef>
                <a:spcPts val="600"/>
              </a:spcBef>
              <a:spcAft>
                <a:spcPts val="600"/>
              </a:spcAft>
              <a:buClrTx/>
              <a:buSzTx/>
              <a:buFont typeface="Arial" panose="020B0604020202020204" pitchFamily="34" charset="0"/>
              <a:buChar char="•"/>
              <a:tabLst/>
              <a:defRPr/>
            </a:pPr>
            <a:r>
              <a:rPr kumimoji="1" lang="en-US" altLang="ko-KR" sz="2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Academic Ranking of World Universities (</a:t>
            </a:r>
            <a:r>
              <a:rPr lang="en-US" altLang="ko-KR" sz="2000" dirty="0">
                <a:solidFill>
                  <a:prstClr val="black"/>
                </a:solidFill>
                <a:latin typeface="Arial" panose="020B0604020202020204" pitchFamily="34" charset="0"/>
                <a:ea typeface="맑은 고딕" panose="020B0503020000020004" pitchFamily="50" charset="-127"/>
                <a:cs typeface="Arial" panose="020B0604020202020204" pitchFamily="34" charset="0"/>
              </a:rPr>
              <a:t>ARWU, </a:t>
            </a:r>
            <a:r>
              <a:rPr kumimoji="1" lang="en-US" altLang="ko-KR" sz="2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Shanghai Ranking Consultancy, China)</a:t>
            </a:r>
          </a:p>
          <a:p>
            <a:pPr marL="285750" marR="0" lvl="0" indent="-285750" algn="l" defTabSz="914400" rtl="0" eaLnBrk="1" fontAlgn="base" latinLnBrk="1" hangingPunct="1">
              <a:spcBef>
                <a:spcPts val="600"/>
              </a:spcBef>
              <a:spcAft>
                <a:spcPts val="600"/>
              </a:spcAft>
              <a:buClrTx/>
              <a:buSzTx/>
              <a:buFont typeface="Arial" panose="020B0604020202020204" pitchFamily="34" charset="0"/>
              <a:buChar char="•"/>
              <a:tabLst/>
              <a:defRPr/>
            </a:pPr>
            <a:r>
              <a:rPr kumimoji="1" lang="en-US" altLang="ko-KR" sz="2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US News Best Global Universities Rankings (US News, USA)</a:t>
            </a:r>
          </a:p>
          <a:p>
            <a:pPr marL="285750" lvl="0" indent="-285750">
              <a:spcBef>
                <a:spcPts val="600"/>
              </a:spcBef>
              <a:spcAft>
                <a:spcPts val="600"/>
              </a:spcAft>
              <a:buFont typeface="Arial" panose="020B0604020202020204" pitchFamily="34" charset="0"/>
              <a:buChar char="•"/>
              <a:defRPr/>
            </a:pPr>
            <a:r>
              <a:rPr kumimoji="1" lang="en-US" altLang="ko-KR" sz="2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World’s Most Innovative Universities (Reuters, </a:t>
            </a:r>
            <a:r>
              <a:rPr lang="en-US" altLang="ko-KR" sz="2000" dirty="0">
                <a:solidFill>
                  <a:prstClr val="black"/>
                </a:solidFill>
                <a:latin typeface="Arial" panose="020B0604020202020204" pitchFamily="34" charset="0"/>
                <a:ea typeface="맑은 고딕" panose="020B0503020000020004" pitchFamily="50" charset="-127"/>
                <a:cs typeface="Arial" panose="020B0604020202020204" pitchFamily="34" charset="0"/>
              </a:rPr>
              <a:t>UK)</a:t>
            </a:r>
            <a:endParaRPr kumimoji="1" lang="en-US" altLang="ko-KR" sz="2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a:p>
            <a:pPr marL="0" marR="0" lvl="0" indent="0" algn="l" defTabSz="914400" rtl="0" eaLnBrk="1" fontAlgn="base" latinLnBrk="1" hangingPunct="1">
              <a:spcBef>
                <a:spcPts val="600"/>
              </a:spcBef>
              <a:spcAft>
                <a:spcPts val="600"/>
              </a:spcAft>
              <a:buClrTx/>
              <a:buSzTx/>
              <a:buFontTx/>
              <a:buNone/>
              <a:tabLst/>
              <a:defRPr/>
            </a:pPr>
            <a:endParaRPr kumimoji="1" lang="en-US" altLang="ko-KR" sz="2000" b="1" i="0" u="none" strike="noStrike" kern="1200" cap="none" spc="0" normalizeH="0" baseline="0" noProof="0" dirty="0">
              <a:ln>
                <a:noFill/>
              </a:ln>
              <a:solidFill>
                <a:schemeClr val="accent1"/>
              </a:solidFill>
              <a:effectLst/>
              <a:uLnTx/>
              <a:uFillTx/>
              <a:latin typeface="Arial" panose="020B0604020202020204" pitchFamily="34" charset="0"/>
              <a:ea typeface="맑은 고딕" panose="020B0503020000020004" pitchFamily="50" charset="-127"/>
              <a:cs typeface="Arial" panose="020B0604020202020204" pitchFamily="34" charset="0"/>
            </a:endParaRPr>
          </a:p>
          <a:p>
            <a:pPr marL="0" marR="0" lvl="0" indent="0" algn="l" defTabSz="914400" rtl="0" eaLnBrk="1" fontAlgn="base" latinLnBrk="1" hangingPunct="1">
              <a:spcBef>
                <a:spcPts val="600"/>
              </a:spcBef>
              <a:spcAft>
                <a:spcPts val="600"/>
              </a:spcAft>
              <a:buClrTx/>
              <a:buSzTx/>
              <a:buFontTx/>
              <a:buNone/>
              <a:tabLst/>
              <a:defRPr/>
            </a:pPr>
            <a:r>
              <a:rPr kumimoji="1" lang="en-US" altLang="ko-KR" sz="2000" b="1" i="0" u="none" strike="noStrike" kern="1200" cap="none" spc="0" normalizeH="0" baseline="0" noProof="0" dirty="0">
                <a:ln>
                  <a:noFill/>
                </a:ln>
                <a:solidFill>
                  <a:schemeClr val="accent1"/>
                </a:solidFill>
                <a:effectLst/>
                <a:uLnTx/>
                <a:uFillTx/>
                <a:latin typeface="Arial" panose="020B0604020202020204" pitchFamily="34" charset="0"/>
                <a:ea typeface="맑은 고딕" panose="020B0503020000020004" pitchFamily="50" charset="-127"/>
                <a:cs typeface="Arial" panose="020B0604020202020204" pitchFamily="34" charset="0"/>
              </a:rPr>
              <a:t>Common Problems</a:t>
            </a:r>
            <a:endParaRPr kumimoji="1" lang="en-US" altLang="ko-KR" sz="2000" b="0" i="0" u="none" strike="noStrike" kern="1200" cap="none" spc="0" normalizeH="0" baseline="0" noProof="0" dirty="0">
              <a:ln>
                <a:noFill/>
              </a:ln>
              <a:solidFill>
                <a:schemeClr val="accent1"/>
              </a:solidFill>
              <a:effectLst/>
              <a:uLnTx/>
              <a:uFillTx/>
              <a:latin typeface="Arial" panose="020B0604020202020204" pitchFamily="34" charset="0"/>
              <a:ea typeface="맑은 고딕" panose="020B0503020000020004" pitchFamily="50" charset="-127"/>
              <a:cs typeface="Arial" panose="020B0604020202020204" pitchFamily="34" charset="0"/>
            </a:endParaRPr>
          </a:p>
          <a:p>
            <a:pPr marR="0" lvl="0" algn="l" defTabSz="914400" rtl="0" eaLnBrk="1" fontAlgn="base" latinLnBrk="1" hangingPunct="1">
              <a:spcBef>
                <a:spcPts val="600"/>
              </a:spcBef>
              <a:spcAft>
                <a:spcPts val="600"/>
              </a:spcAft>
              <a:buClrTx/>
              <a:buSzTx/>
              <a:tabLst/>
              <a:defRPr/>
            </a:pPr>
            <a:r>
              <a:rPr kumimoji="1" lang="en-US" altLang="ko-KR" sz="200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Academic</a:t>
            </a:r>
            <a:r>
              <a:rPr kumimoji="1" lang="en-US" altLang="ko-KR" sz="2000" i="0" u="none" strike="noStrike" kern="1200" cap="none" spc="0" normalizeH="0" noProof="0" dirty="0">
                <a:ln>
                  <a:noFill/>
                </a:ln>
                <a:solidFill>
                  <a:srgbClr val="C00000"/>
                </a:solidFill>
                <a:effectLst/>
                <a:uLnTx/>
                <a:uFillTx/>
                <a:latin typeface="Arial" panose="020B0604020202020204" pitchFamily="34" charset="0"/>
                <a:cs typeface="Arial" panose="020B0604020202020204" pitchFamily="34" charset="0"/>
              </a:rPr>
              <a:t> Tradition</a:t>
            </a:r>
            <a:r>
              <a:rPr kumimoji="1" lang="en-US" altLang="ko-KR" sz="200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vs. Real Impacts </a:t>
            </a:r>
            <a:r>
              <a:rPr lang="en-US" altLang="ko-KR" sz="2000" dirty="0">
                <a:solidFill>
                  <a:srgbClr val="C00000"/>
                </a:solidFill>
                <a:latin typeface="Arial" panose="020B0604020202020204" pitchFamily="34" charset="0"/>
                <a:cs typeface="Arial" panose="020B0604020202020204" pitchFamily="34" charset="0"/>
              </a:rPr>
              <a:t>on</a:t>
            </a:r>
            <a:r>
              <a:rPr kumimoji="1" lang="en-US" altLang="ko-KR" sz="200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the World</a:t>
            </a:r>
          </a:p>
        </p:txBody>
      </p:sp>
      <p:sp>
        <p:nvSpPr>
          <p:cNvPr id="8" name="TextBox 7">
            <a:extLst>
              <a:ext uri="{FF2B5EF4-FFF2-40B4-BE49-F238E27FC236}">
                <a16:creationId xmlns:a16="http://schemas.microsoft.com/office/drawing/2014/main" id="{E2B12E65-8E00-428E-9E39-0A60B1E6E3FE}"/>
              </a:ext>
            </a:extLst>
          </p:cNvPr>
          <p:cNvSpPr txBox="1"/>
          <p:nvPr/>
        </p:nvSpPr>
        <p:spPr>
          <a:xfrm>
            <a:off x="4114800" y="2977116"/>
            <a:ext cx="65" cy="276999"/>
          </a:xfrm>
          <a:prstGeom prst="rect">
            <a:avLst/>
          </a:prstGeom>
          <a:noFill/>
        </p:spPr>
        <p:txBody>
          <a:bodyPr wrap="none" lIns="0" tIns="0" rIns="0" bIns="0" rtlCol="0">
            <a:spAutoFit/>
          </a:bodyPr>
          <a:lstStyle/>
          <a:p>
            <a:endParaRPr lang="ko-KR" altLang="en-US" dirty="0"/>
          </a:p>
        </p:txBody>
      </p:sp>
    </p:spTree>
    <p:extLst>
      <p:ext uri="{BB962C8B-B14F-4D97-AF65-F5344CB8AC3E}">
        <p14:creationId xmlns:p14="http://schemas.microsoft.com/office/powerpoint/2010/main" val="296094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wipe(left)">
                                      <p:cBhvr>
                                        <p:cTn id="7" dur="500"/>
                                        <p:tgtEl>
                                          <p:spTgt spid="7">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8" end="8"/>
                                            </p:txEl>
                                          </p:spTgt>
                                        </p:tgtEl>
                                        <p:attrNameLst>
                                          <p:attrName>style.visibility</p:attrName>
                                        </p:attrNameLst>
                                      </p:cBhvr>
                                      <p:to>
                                        <p:strVal val="visible"/>
                                      </p:to>
                                    </p:set>
                                    <p:animEffect transition="in" filter="wipe(left)">
                                      <p:cBhvr>
                                        <p:cTn id="1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E9A0099-5556-4BF7-8FAC-B31EECD5B3EF}"/>
              </a:ext>
            </a:extLst>
          </p:cNvPr>
          <p:cNvSpPr>
            <a:spLocks noGrp="1"/>
          </p:cNvSpPr>
          <p:nvPr>
            <p:ph type="title"/>
          </p:nvPr>
        </p:nvSpPr>
        <p:spPr/>
        <p:txBody>
          <a:bodyPr/>
          <a:lstStyle/>
          <a:p>
            <a:r>
              <a:rPr lang="en-US" altLang="ko-KR" b="1" dirty="0"/>
              <a:t>A New Approach: Real Impacts on the World</a:t>
            </a:r>
            <a:endParaRPr lang="ko-KR" altLang="en-US" b="1" dirty="0"/>
          </a:p>
        </p:txBody>
      </p:sp>
      <p:sp>
        <p:nvSpPr>
          <p:cNvPr id="3" name="내용 개체 틀 2">
            <a:extLst>
              <a:ext uri="{FF2B5EF4-FFF2-40B4-BE49-F238E27FC236}">
                <a16:creationId xmlns:a16="http://schemas.microsoft.com/office/drawing/2014/main" id="{EB68DB26-C1DC-40D7-94F5-667338D78463}"/>
              </a:ext>
            </a:extLst>
          </p:cNvPr>
          <p:cNvSpPr>
            <a:spLocks noGrp="1"/>
          </p:cNvSpPr>
          <p:nvPr>
            <p:ph idx="1"/>
          </p:nvPr>
        </p:nvSpPr>
        <p:spPr>
          <a:xfrm>
            <a:off x="179387" y="918046"/>
            <a:ext cx="8785225" cy="5751314"/>
          </a:xfrm>
        </p:spPr>
        <p:txBody>
          <a:bodyPr/>
          <a:lstStyle/>
          <a:p>
            <a:pPr marL="268288" lvl="0" indent="-268288">
              <a:spcBef>
                <a:spcPts val="600"/>
              </a:spcBef>
              <a:spcAft>
                <a:spcPts val="600"/>
              </a:spcAft>
              <a:buFont typeface="Arial" panose="020B0604020202020204" pitchFamily="34" charset="0"/>
              <a:buChar char="•"/>
            </a:pPr>
            <a:r>
              <a:rPr lang="en-US" altLang="ko-KR" sz="2000" b="1" dirty="0">
                <a:solidFill>
                  <a:srgbClr val="0070C0"/>
                </a:solidFill>
                <a:latin typeface="Arial" panose="020B0604020202020204" pitchFamily="34" charset="0"/>
                <a:ea typeface="+mn-ea"/>
                <a:cs typeface="Arial" panose="020B0604020202020204" pitchFamily="34" charset="0"/>
              </a:rPr>
              <a:t>Industrial applications</a:t>
            </a:r>
          </a:p>
          <a:p>
            <a:pPr lvl="1">
              <a:spcBef>
                <a:spcPts val="600"/>
              </a:spcBef>
              <a:spcAft>
                <a:spcPts val="600"/>
              </a:spcAft>
              <a:buFont typeface="Wingdings" panose="05000000000000000000" pitchFamily="2" charset="2"/>
              <a:buChar char="ó"/>
            </a:pPr>
            <a:r>
              <a:rPr lang="en-US" altLang="ko-KR" sz="1800" dirty="0">
                <a:latin typeface="Arial" panose="020B0604020202020204" pitchFamily="34" charset="0"/>
                <a:ea typeface="+mn-ea"/>
                <a:cs typeface="Arial" panose="020B0604020202020204" pitchFamily="34" charset="0"/>
              </a:rPr>
              <a:t>rather than the traditional ways of counting research papers and lecture-type teaching.</a:t>
            </a:r>
          </a:p>
          <a:p>
            <a:pPr marL="268288" lvl="0" indent="-268288">
              <a:spcBef>
                <a:spcPts val="600"/>
              </a:spcBef>
              <a:spcAft>
                <a:spcPts val="600"/>
              </a:spcAft>
              <a:buFont typeface="Arial" panose="020B0604020202020204" pitchFamily="34" charset="0"/>
              <a:buChar char="•"/>
            </a:pPr>
            <a:r>
              <a:rPr lang="en-US" altLang="ko-KR" sz="2000" b="1" dirty="0">
                <a:solidFill>
                  <a:srgbClr val="0070C0"/>
                </a:solidFill>
                <a:latin typeface="Arial" panose="020B0604020202020204" pitchFamily="34" charset="0"/>
                <a:ea typeface="+mn-ea"/>
                <a:cs typeface="Arial" panose="020B0604020202020204" pitchFamily="34" charset="0"/>
              </a:rPr>
              <a:t>Entrepreneurial spirit and value-creating startups</a:t>
            </a:r>
          </a:p>
          <a:p>
            <a:pPr lvl="1">
              <a:spcBef>
                <a:spcPts val="600"/>
              </a:spcBef>
              <a:spcAft>
                <a:spcPts val="600"/>
              </a:spcAft>
              <a:buFont typeface="Wingdings" panose="05000000000000000000" pitchFamily="2" charset="2"/>
              <a:buChar char="ó"/>
            </a:pPr>
            <a:r>
              <a:rPr lang="en-US" altLang="ko-KR" sz="1800" dirty="0">
                <a:latin typeface="Arial" panose="020B0604020202020204" pitchFamily="34" charset="0"/>
                <a:ea typeface="+mn-ea"/>
                <a:cs typeface="Arial" panose="020B0604020202020204" pitchFamily="34" charset="0"/>
              </a:rPr>
              <a:t>rather than a focus on the number of jobs filled.</a:t>
            </a:r>
            <a:endParaRPr lang="ko-KR" altLang="ko-KR" sz="1800" dirty="0">
              <a:latin typeface="Arial" panose="020B0604020202020204" pitchFamily="34" charset="0"/>
              <a:ea typeface="+mn-ea"/>
              <a:cs typeface="Arial" panose="020B0604020202020204" pitchFamily="34" charset="0"/>
            </a:endParaRPr>
          </a:p>
          <a:p>
            <a:pPr marL="268288" lvl="0" indent="-268288">
              <a:spcBef>
                <a:spcPts val="600"/>
              </a:spcBef>
              <a:spcAft>
                <a:spcPts val="600"/>
              </a:spcAft>
              <a:buFont typeface="Arial" panose="020B0604020202020204" pitchFamily="34" charset="0"/>
              <a:buChar char="•"/>
            </a:pPr>
            <a:r>
              <a:rPr lang="en-US" altLang="ko-KR" sz="2000" b="1" dirty="0">
                <a:solidFill>
                  <a:srgbClr val="0070C0"/>
                </a:solidFill>
                <a:latin typeface="Arial" panose="020B0604020202020204" pitchFamily="34" charset="0"/>
                <a:ea typeface="+mn-ea"/>
                <a:cs typeface="Arial" panose="020B0604020202020204" pitchFamily="34" charset="0"/>
              </a:rPr>
              <a:t>Ethical</a:t>
            </a:r>
            <a:r>
              <a:rPr lang="ko-KR" altLang="en-US" sz="2000" b="1" dirty="0">
                <a:solidFill>
                  <a:srgbClr val="0070C0"/>
                </a:solidFill>
                <a:latin typeface="Arial" panose="020B0604020202020204" pitchFamily="34" charset="0"/>
                <a:ea typeface="+mn-ea"/>
                <a:cs typeface="Arial" panose="020B0604020202020204" pitchFamily="34" charset="0"/>
              </a:rPr>
              <a:t> </a:t>
            </a:r>
            <a:r>
              <a:rPr lang="en-US" altLang="ko-KR" sz="2000" b="1" dirty="0">
                <a:solidFill>
                  <a:srgbClr val="0070C0"/>
                </a:solidFill>
                <a:latin typeface="Arial" panose="020B0604020202020204" pitchFamily="34" charset="0"/>
                <a:ea typeface="+mn-ea"/>
                <a:cs typeface="Arial" panose="020B0604020202020204" pitchFamily="34" charset="0"/>
              </a:rPr>
              <a:t>value</a:t>
            </a:r>
            <a:r>
              <a:rPr lang="ko-KR" altLang="en-US" sz="2000" b="1" dirty="0">
                <a:solidFill>
                  <a:srgbClr val="0070C0"/>
                </a:solidFill>
                <a:latin typeface="Arial" panose="020B0604020202020204" pitchFamily="34" charset="0"/>
                <a:ea typeface="+mn-ea"/>
                <a:cs typeface="Arial" panose="020B0604020202020204" pitchFamily="34" charset="0"/>
              </a:rPr>
              <a:t> </a:t>
            </a:r>
            <a:r>
              <a:rPr lang="en-US" altLang="ko-KR" sz="2000" b="1" dirty="0">
                <a:solidFill>
                  <a:srgbClr val="0070C0"/>
                </a:solidFill>
                <a:latin typeface="Arial" panose="020B0604020202020204" pitchFamily="34" charset="0"/>
                <a:ea typeface="+mn-ea"/>
                <a:cs typeface="Arial" panose="020B0604020202020204" pitchFamily="34" charset="0"/>
              </a:rPr>
              <a:t>and</a:t>
            </a:r>
            <a:r>
              <a:rPr lang="ko-KR" altLang="en-US" sz="2000" b="1" dirty="0">
                <a:solidFill>
                  <a:srgbClr val="0070C0"/>
                </a:solidFill>
                <a:latin typeface="Arial" panose="020B0604020202020204" pitchFamily="34" charset="0"/>
                <a:ea typeface="+mn-ea"/>
                <a:cs typeface="Arial" panose="020B0604020202020204" pitchFamily="34" charset="0"/>
              </a:rPr>
              <a:t> </a:t>
            </a:r>
            <a:r>
              <a:rPr lang="en-US" altLang="ko-KR" sz="2000" b="1" dirty="0">
                <a:solidFill>
                  <a:srgbClr val="0070C0"/>
                </a:solidFill>
                <a:latin typeface="Arial" panose="020B0604020202020204" pitchFamily="34" charset="0"/>
                <a:ea typeface="+mn-ea"/>
                <a:cs typeface="Arial" panose="020B0604020202020204" pitchFamily="34" charset="0"/>
              </a:rPr>
              <a:t>social responsibility</a:t>
            </a:r>
          </a:p>
          <a:p>
            <a:pPr lvl="1">
              <a:spcBef>
                <a:spcPts val="600"/>
              </a:spcBef>
              <a:spcAft>
                <a:spcPts val="600"/>
              </a:spcAft>
              <a:buFont typeface="Wingdings" panose="05000000000000000000" pitchFamily="2" charset="2"/>
              <a:buChar char="ó"/>
            </a:pPr>
            <a:r>
              <a:rPr lang="en-US" altLang="ko-KR" sz="1800" dirty="0">
                <a:latin typeface="Arial" panose="020B0604020202020204" pitchFamily="34" charset="0"/>
                <a:ea typeface="+mn-ea"/>
                <a:cs typeface="Arial" panose="020B0604020202020204" pitchFamily="34" charset="0"/>
              </a:rPr>
              <a:t>rather than a focus on knowledge and skills just for material success. </a:t>
            </a:r>
            <a:endParaRPr lang="ko-KR" altLang="ko-KR" sz="1800" dirty="0">
              <a:latin typeface="Arial" panose="020B0604020202020204" pitchFamily="34" charset="0"/>
              <a:ea typeface="+mn-ea"/>
              <a:cs typeface="Arial" panose="020B0604020202020204" pitchFamily="34" charset="0"/>
            </a:endParaRPr>
          </a:p>
          <a:p>
            <a:pPr marL="268288" lvl="0" indent="-268288">
              <a:spcBef>
                <a:spcPts val="600"/>
              </a:spcBef>
              <a:spcAft>
                <a:spcPts val="600"/>
              </a:spcAft>
              <a:buFont typeface="Arial" panose="020B0604020202020204" pitchFamily="34" charset="0"/>
              <a:buChar char="•"/>
            </a:pPr>
            <a:r>
              <a:rPr lang="en-US" altLang="ko-KR" sz="2000" b="1" dirty="0">
                <a:solidFill>
                  <a:srgbClr val="0070C0"/>
                </a:solidFill>
                <a:latin typeface="Arial" panose="020B0604020202020204" pitchFamily="34" charset="0"/>
                <a:ea typeface="+mn-ea"/>
                <a:cs typeface="Arial" panose="020B0604020202020204" pitchFamily="34" charset="0"/>
              </a:rPr>
              <a:t>Student mobility and openness</a:t>
            </a:r>
          </a:p>
          <a:p>
            <a:pPr marL="355600" lvl="1" indent="0">
              <a:spcBef>
                <a:spcPts val="600"/>
              </a:spcBef>
              <a:spcAft>
                <a:spcPts val="600"/>
              </a:spcAft>
              <a:buNone/>
            </a:pPr>
            <a:r>
              <a:rPr lang="en-US" altLang="ko-KR" sz="1800" dirty="0">
                <a:latin typeface="Arial" panose="020B0604020202020204" pitchFamily="34" charset="0"/>
                <a:ea typeface="+mn-ea"/>
                <a:cs typeface="Arial" panose="020B0604020202020204" pitchFamily="34" charset="0"/>
                <a:sym typeface="Wingdings" panose="05000000000000000000" pitchFamily="2" charset="2"/>
              </a:rPr>
              <a:t></a:t>
            </a:r>
            <a:r>
              <a:rPr lang="en-US" altLang="ko-KR" sz="1800" dirty="0">
                <a:latin typeface="Arial" panose="020B0604020202020204" pitchFamily="34" charset="0"/>
                <a:ea typeface="+mn-ea"/>
                <a:cs typeface="Arial" panose="020B0604020202020204" pitchFamily="34" charset="0"/>
              </a:rPr>
              <a:t> rather than an independent yet closed system.</a:t>
            </a:r>
          </a:p>
          <a:p>
            <a:pPr marL="268288" lvl="0" indent="-268288">
              <a:spcBef>
                <a:spcPts val="600"/>
              </a:spcBef>
              <a:spcAft>
                <a:spcPts val="600"/>
              </a:spcAft>
              <a:buFont typeface="Arial" panose="020B0604020202020204" pitchFamily="34" charset="0"/>
              <a:buChar char="•"/>
            </a:pPr>
            <a:r>
              <a:rPr lang="en-US" altLang="ko-KR" sz="2000" b="1" dirty="0">
                <a:solidFill>
                  <a:srgbClr val="0070C0"/>
                </a:solidFill>
                <a:latin typeface="Arial" panose="020B0604020202020204" pitchFamily="34" charset="0"/>
                <a:ea typeface="+mn-ea"/>
                <a:cs typeface="Arial" panose="020B0604020202020204" pitchFamily="34" charset="0"/>
              </a:rPr>
              <a:t>Crisis management</a:t>
            </a:r>
          </a:p>
          <a:p>
            <a:pPr lvl="1">
              <a:spcBef>
                <a:spcPts val="600"/>
              </a:spcBef>
              <a:spcAft>
                <a:spcPts val="600"/>
              </a:spcAft>
              <a:buFont typeface="Wingdings" panose="05000000000000000000" pitchFamily="2" charset="2"/>
              <a:buChar char="ó"/>
            </a:pPr>
            <a:r>
              <a:rPr lang="en-US" altLang="ko-KR" sz="1800" dirty="0">
                <a:latin typeface="Arial" panose="020B0604020202020204" pitchFamily="34" charset="0"/>
                <a:ea typeface="+mn-ea"/>
                <a:cs typeface="Arial" panose="020B0604020202020204" pitchFamily="34" charset="0"/>
              </a:rPr>
              <a:t>to thrive rather than just to survive.</a:t>
            </a:r>
          </a:p>
          <a:p>
            <a:pPr marL="268288" lvl="0" indent="-268288">
              <a:spcBef>
                <a:spcPts val="600"/>
              </a:spcBef>
              <a:spcAft>
                <a:spcPts val="600"/>
              </a:spcAft>
              <a:buFont typeface="Arial" panose="020B0604020202020204" pitchFamily="34" charset="0"/>
              <a:buChar char="•"/>
            </a:pPr>
            <a:r>
              <a:rPr lang="en-US" altLang="ko-KR" sz="2000" b="1" dirty="0">
                <a:solidFill>
                  <a:srgbClr val="C00000"/>
                </a:solidFill>
                <a:latin typeface="Arial" panose="020B0604020202020204" pitchFamily="34" charset="0"/>
                <a:ea typeface="+mn-ea"/>
                <a:cs typeface="Arial" panose="020B0604020202020204" pitchFamily="34" charset="0"/>
                <a:sym typeface="Wingdings" panose="05000000000000000000" pitchFamily="2" charset="2"/>
              </a:rPr>
              <a:t>Progress in the era of Fourth Industrial Revolution</a:t>
            </a:r>
          </a:p>
          <a:p>
            <a:pPr lvl="1">
              <a:spcBef>
                <a:spcPts val="600"/>
              </a:spcBef>
              <a:spcAft>
                <a:spcPts val="600"/>
              </a:spcAft>
              <a:buFont typeface="Wingdings" panose="05000000000000000000" pitchFamily="2" charset="2"/>
              <a:buChar char="ó"/>
            </a:pPr>
            <a:r>
              <a:rPr lang="en-US" altLang="ko-KR" sz="1800" dirty="0">
                <a:solidFill>
                  <a:srgbClr val="C00000"/>
                </a:solidFill>
                <a:latin typeface="Arial" panose="020B0604020202020204" pitchFamily="34" charset="0"/>
                <a:cs typeface="Arial" panose="020B0604020202020204" pitchFamily="34" charset="0"/>
              </a:rPr>
              <a:t>Artificial Intelligence, Big Data, Cloud Services, and </a:t>
            </a:r>
            <a:r>
              <a:rPr lang="en-US" altLang="ko-KR" sz="1800" dirty="0">
                <a:solidFill>
                  <a:srgbClr val="C00000"/>
                </a:solidFill>
                <a:latin typeface="Arial" panose="020B0604020202020204" pitchFamily="34" charset="0"/>
                <a:ea typeface="+mn-ea"/>
                <a:cs typeface="Arial" panose="020B0604020202020204" pitchFamily="34" charset="0"/>
              </a:rPr>
              <a:t>Digital Technology. </a:t>
            </a:r>
            <a:endParaRPr lang="ko-KR" altLang="ko-KR" sz="1800" dirty="0">
              <a:solidFill>
                <a:srgbClr val="C00000"/>
              </a:solidFill>
              <a:latin typeface="Arial" panose="020B0604020202020204" pitchFamily="34" charset="0"/>
              <a:ea typeface="+mn-ea"/>
              <a:cs typeface="Arial" panose="020B0604020202020204" pitchFamily="34" charset="0"/>
            </a:endParaRPr>
          </a:p>
        </p:txBody>
      </p:sp>
      <p:sp>
        <p:nvSpPr>
          <p:cNvPr id="4" name="슬라이드 번호 개체 틀 3">
            <a:extLst>
              <a:ext uri="{FF2B5EF4-FFF2-40B4-BE49-F238E27FC236}">
                <a16:creationId xmlns:a16="http://schemas.microsoft.com/office/drawing/2014/main" id="{E0EC72EF-2F9B-4F27-A303-30B6814F54A7}"/>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7</a:t>
            </a:fld>
            <a:endParaRPr lang="en-US" altLang="ko-KR" dirty="0">
              <a:solidFill>
                <a:srgbClr val="000000"/>
              </a:solidFill>
            </a:endParaRPr>
          </a:p>
        </p:txBody>
      </p:sp>
    </p:spTree>
    <p:extLst>
      <p:ext uri="{BB962C8B-B14F-4D97-AF65-F5344CB8AC3E}">
        <p14:creationId xmlns:p14="http://schemas.microsoft.com/office/powerpoint/2010/main" val="30549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F9199BF-A7A5-4EF8-B556-8448CC5B0C9C}"/>
              </a:ext>
            </a:extLst>
          </p:cNvPr>
          <p:cNvSpPr>
            <a:spLocks noGrp="1"/>
          </p:cNvSpPr>
          <p:nvPr>
            <p:ph type="title"/>
          </p:nvPr>
        </p:nvSpPr>
        <p:spPr>
          <a:xfrm>
            <a:off x="179388" y="125958"/>
            <a:ext cx="8208962" cy="566738"/>
          </a:xfrm>
        </p:spPr>
        <p:txBody>
          <a:bodyPr/>
          <a:lstStyle/>
          <a:p>
            <a:r>
              <a:rPr lang="en-US" altLang="ko-KR" b="1" dirty="0"/>
              <a:t>The Criteria</a:t>
            </a:r>
            <a:r>
              <a:rPr lang="ko-KR" altLang="en-US" b="1" dirty="0"/>
              <a:t> </a:t>
            </a:r>
            <a:r>
              <a:rPr lang="en-US" altLang="ko-KR" b="1" dirty="0"/>
              <a:t>for Evaluation</a:t>
            </a:r>
            <a:endParaRPr lang="ko-KR" altLang="en-US" b="1" dirty="0"/>
          </a:p>
        </p:txBody>
      </p:sp>
      <p:sp>
        <p:nvSpPr>
          <p:cNvPr id="4" name="슬라이드 번호 개체 틀 3">
            <a:extLst>
              <a:ext uri="{FF2B5EF4-FFF2-40B4-BE49-F238E27FC236}">
                <a16:creationId xmlns:a16="http://schemas.microsoft.com/office/drawing/2014/main" id="{1F852531-1F2D-4E71-9B0A-F52C0F6A56EC}"/>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8</a:t>
            </a:fld>
            <a:endParaRPr lang="en-US" altLang="ko-KR">
              <a:solidFill>
                <a:srgbClr val="00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3406489879"/>
              </p:ext>
            </p:extLst>
          </p:nvPr>
        </p:nvGraphicFramePr>
        <p:xfrm>
          <a:off x="362945" y="1049986"/>
          <a:ext cx="8418110" cy="4125680"/>
        </p:xfrm>
        <a:graphic>
          <a:graphicData uri="http://schemas.openxmlformats.org/drawingml/2006/table">
            <a:tbl>
              <a:tblPr firstRow="1" bandRow="1">
                <a:tableStyleId>{5C22544A-7EE6-4342-B048-85BDC9FD1C3A}</a:tableStyleId>
              </a:tblPr>
              <a:tblGrid>
                <a:gridCol w="2984580">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1617106">
                  <a:extLst>
                    <a:ext uri="{9D8B030D-6E8A-4147-A177-3AD203B41FA5}">
                      <a16:colId xmlns:a16="http://schemas.microsoft.com/office/drawing/2014/main" val="20003"/>
                    </a:ext>
                  </a:extLst>
                </a:gridCol>
              </a:tblGrid>
              <a:tr h="560402">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eaLnBrk="0" latinLnBrk="0" hangingPunct="0"/>
                      <a:r>
                        <a:rPr lang="en-US" altLang="zh-CN" sz="1600" b="1" dirty="0">
                          <a:solidFill>
                            <a:srgbClr val="FF0000"/>
                          </a:solidFill>
                          <a:latin typeface="Arial" panose="020B0604020202020204" pitchFamily="34" charset="0"/>
                          <a:cs typeface="Arial" panose="020B0604020202020204" pitchFamily="34" charset="0"/>
                        </a:rPr>
                        <a:t>Innovativeness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eaLnBrk="0" latinLnBrk="0" hangingPunct="0"/>
                      <a:r>
                        <a:rPr lang="en-US" altLang="zh-CN" sz="1600" b="1" dirty="0">
                          <a:solidFill>
                            <a:srgbClr val="FF0000"/>
                          </a:solidFill>
                          <a:latin typeface="Arial" panose="020B0604020202020204" pitchFamily="34" charset="0"/>
                          <a:cs typeface="Arial" panose="020B0604020202020204" pitchFamily="34" charset="0"/>
                        </a:rPr>
                        <a:t>Implementability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eaLnBrk="0" latinLnBrk="0" hangingPunct="0"/>
                      <a:r>
                        <a:rPr lang="en-US" altLang="zh-CN" sz="1600" b="1" dirty="0">
                          <a:solidFill>
                            <a:srgbClr val="FF0000"/>
                          </a:solidFill>
                          <a:latin typeface="Arial" panose="020B0604020202020204" pitchFamily="34" charset="0"/>
                          <a:cs typeface="Arial" panose="020B0604020202020204" pitchFamily="34" charset="0"/>
                        </a:rPr>
                        <a:t>Impact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580712">
                <a:tc>
                  <a:txBody>
                    <a:bodyPr/>
                    <a:lstStyle/>
                    <a:p>
                      <a:pPr algn="l" eaLnBrk="0" latinLnBrk="0" hangingPunct="0"/>
                      <a:r>
                        <a:rPr lang="en-US" altLang="zh-CN" sz="1400" b="1" dirty="0">
                          <a:solidFill>
                            <a:sysClr val="windowText" lastClr="000000"/>
                          </a:solidFill>
                          <a:latin typeface="Arial" panose="020B0604020202020204" pitchFamily="34" charset="0"/>
                          <a:cs typeface="Arial" panose="020B0604020202020204" pitchFamily="34" charset="0"/>
                        </a:rPr>
                        <a:t>(1) Industrial</a:t>
                      </a:r>
                      <a:r>
                        <a:rPr lang="en-US" altLang="zh-CN" sz="1400" b="1" baseline="0" dirty="0">
                          <a:solidFill>
                            <a:sysClr val="windowText" lastClr="000000"/>
                          </a:solidFill>
                          <a:latin typeface="Arial" panose="020B0604020202020204" pitchFamily="34" charset="0"/>
                          <a:cs typeface="Arial" panose="020B0604020202020204" pitchFamily="34" charset="0"/>
                        </a:rPr>
                        <a:t> Application</a:t>
                      </a:r>
                      <a:endParaRPr lang="zh-CN" altLang="en-US" sz="1400" b="1"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00397">
                <a:tc>
                  <a:txBody>
                    <a:bodyPr/>
                    <a:lstStyle/>
                    <a:p>
                      <a:pPr algn="l" eaLnBrk="0" latinLnBrk="0" hangingPunct="0"/>
                      <a:r>
                        <a:rPr lang="en-US" altLang="zh-CN" sz="1400" b="1" dirty="0">
                          <a:solidFill>
                            <a:sysClr val="windowText" lastClr="000000"/>
                          </a:solidFill>
                          <a:latin typeface="Arial" panose="020B0604020202020204" pitchFamily="34" charset="0"/>
                          <a:cs typeface="Arial" panose="020B0604020202020204" pitchFamily="34" charset="0"/>
                        </a:rPr>
                        <a:t>(2) Entrepreneurial Spirit</a:t>
                      </a:r>
                      <a:endParaRPr lang="zh-CN" altLang="en-US" sz="1400" b="1"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67048">
                <a:tc>
                  <a:txBody>
                    <a:bodyPr/>
                    <a:lstStyle/>
                    <a:p>
                      <a:pPr algn="l" eaLnBrk="0" latinLnBrk="0" hangingPunct="0"/>
                      <a:r>
                        <a:rPr lang="en-US" altLang="zh-CN" sz="1400" b="1" dirty="0">
                          <a:solidFill>
                            <a:sysClr val="windowText" lastClr="000000"/>
                          </a:solidFill>
                          <a:latin typeface="Arial" panose="020B0604020202020204" pitchFamily="34" charset="0"/>
                          <a:cs typeface="Arial" panose="020B0604020202020204" pitchFamily="34" charset="0"/>
                        </a:rPr>
                        <a:t>(3) Ethical Value </a:t>
                      </a:r>
                      <a:endParaRPr lang="zh-CN" altLang="en-US" sz="1400" b="1"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eaLnBrk="0" latinLnBrk="0" hangingPunct="0"/>
                      <a:endParaRPr lang="zh-CN" altLang="en-US" sz="1400" b="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05707">
                <a:tc>
                  <a:txBody>
                    <a:bodyPr/>
                    <a:lstStyle/>
                    <a:p>
                      <a:pPr algn="l" eaLnBrk="0" latinLnBrk="0" hangingPunct="0"/>
                      <a:r>
                        <a:rPr lang="en-US" altLang="zh-CN" sz="1400" b="1" dirty="0">
                          <a:solidFill>
                            <a:sysClr val="windowText" lastClr="000000"/>
                          </a:solidFill>
                          <a:latin typeface="Arial" panose="020B0604020202020204" pitchFamily="34" charset="0"/>
                          <a:cs typeface="Arial" panose="020B0604020202020204" pitchFamily="34" charset="0"/>
                        </a:rPr>
                        <a:t>(4) Student Mobility &amp; Openness</a:t>
                      </a:r>
                      <a:endParaRPr lang="zh-CN" altLang="en-US" sz="1400" b="1"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05707">
                <a:tc>
                  <a:txBody>
                    <a:bodyPr/>
                    <a:lstStyle/>
                    <a:p>
                      <a:pPr algn="l" eaLnBrk="0" latinLnBrk="0" hangingPunct="0"/>
                      <a:r>
                        <a:rPr lang="en-US" altLang="zh-CN" sz="1400" b="1" dirty="0">
                          <a:solidFill>
                            <a:sysClr val="windowText" lastClr="000000"/>
                          </a:solidFill>
                          <a:latin typeface="Arial" panose="020B0604020202020204" pitchFamily="34" charset="0"/>
                          <a:cs typeface="Arial" panose="020B0604020202020204" pitchFamily="34" charset="0"/>
                        </a:rPr>
                        <a:t>(5) Crisis Management</a:t>
                      </a:r>
                      <a:endParaRPr lang="zh-CN" altLang="en-US" sz="1400" b="1"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5217249"/>
                  </a:ext>
                </a:extLst>
              </a:tr>
              <a:tr h="605707">
                <a:tc>
                  <a:txBody>
                    <a:bodyPr/>
                    <a:lstStyle/>
                    <a:p>
                      <a:pPr algn="l" eaLnBrk="0" latinLnBrk="0" hangingPunct="0"/>
                      <a:r>
                        <a:rPr lang="en-US" altLang="zh-CN" sz="1400" b="1" dirty="0">
                          <a:solidFill>
                            <a:sysClr val="windowText" lastClr="000000"/>
                          </a:solidFill>
                          <a:latin typeface="Arial" panose="020B0604020202020204" pitchFamily="34" charset="0"/>
                          <a:cs typeface="Arial" panose="020B0604020202020204" pitchFamily="34" charset="0"/>
                        </a:rPr>
                        <a:t>(6) Fourth Industrial Revolution</a:t>
                      </a:r>
                      <a:endParaRPr lang="zh-CN" altLang="en-US" sz="1400" b="1"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eaLnBrk="0" latinLnBrk="0" hangingPunct="0"/>
                      <a:endParaRPr lang="zh-CN" altLang="en-US" sz="1400" b="0"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9489033"/>
                  </a:ext>
                </a:extLst>
              </a:tr>
            </a:tbl>
          </a:graphicData>
        </a:graphic>
      </p:graphicFrame>
      <p:sp>
        <p:nvSpPr>
          <p:cNvPr id="14" name="TextBox 13">
            <a:extLst>
              <a:ext uri="{FF2B5EF4-FFF2-40B4-BE49-F238E27FC236}">
                <a16:creationId xmlns:a16="http://schemas.microsoft.com/office/drawing/2014/main" id="{0DDB8C27-BD6E-4381-BC91-BE6B6EB8F268}"/>
              </a:ext>
            </a:extLst>
          </p:cNvPr>
          <p:cNvSpPr txBox="1"/>
          <p:nvPr/>
        </p:nvSpPr>
        <p:spPr>
          <a:xfrm>
            <a:off x="3429500" y="5445224"/>
            <a:ext cx="1656185" cy="707886"/>
          </a:xfrm>
          <a:prstGeom prst="rect">
            <a:avLst/>
          </a:prstGeom>
          <a:solidFill>
            <a:srgbClr val="FFFF00"/>
          </a:solidFill>
          <a:ln>
            <a:solidFill>
              <a:schemeClr val="tx1"/>
            </a:solidFill>
          </a:ln>
        </p:spPr>
        <p:txBody>
          <a:bodyPr wrap="square" rtlCol="0">
            <a:spAutoFit/>
          </a:bodyPr>
          <a:lstStyle/>
          <a:p>
            <a:pPr marL="179388" indent="-179388">
              <a:buFont typeface="Arial" panose="020B0604020202020204" pitchFamily="34" charset="0"/>
              <a:buChar char="•"/>
            </a:pPr>
            <a:r>
              <a:rPr lang="en-US" altLang="ko-KR" sz="2000" dirty="0">
                <a:latin typeface="Arial" panose="020B0604020202020204" pitchFamily="34" charset="0"/>
                <a:cs typeface="Arial" panose="020B0604020202020204" pitchFamily="34" charset="0"/>
              </a:rPr>
              <a:t>Content</a:t>
            </a:r>
          </a:p>
          <a:p>
            <a:pPr marL="179388" indent="-179388">
              <a:buFont typeface="Arial" panose="020B0604020202020204" pitchFamily="34" charset="0"/>
              <a:buChar char="•"/>
            </a:pPr>
            <a:r>
              <a:rPr lang="en-US" altLang="ko-KR" sz="2000" dirty="0">
                <a:latin typeface="Arial" panose="020B0604020202020204" pitchFamily="34" charset="0"/>
                <a:cs typeface="Arial" panose="020B0604020202020204" pitchFamily="34" charset="0"/>
              </a:rPr>
              <a:t>Process</a:t>
            </a:r>
            <a:endParaRPr lang="ko-KR" altLang="en-US" sz="2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BCBA47AA-FBCE-4E67-ABD6-A6672A1467B3}"/>
              </a:ext>
            </a:extLst>
          </p:cNvPr>
          <p:cNvSpPr txBox="1"/>
          <p:nvPr/>
        </p:nvSpPr>
        <p:spPr>
          <a:xfrm>
            <a:off x="5379505" y="5445224"/>
            <a:ext cx="1585593" cy="707886"/>
          </a:xfrm>
          <a:prstGeom prst="rect">
            <a:avLst/>
          </a:prstGeom>
          <a:solidFill>
            <a:srgbClr val="FFFF00"/>
          </a:solidFill>
          <a:ln>
            <a:solidFill>
              <a:schemeClr val="tx1"/>
            </a:solidFill>
          </a:ln>
        </p:spPr>
        <p:txBody>
          <a:bodyPr wrap="square" rtlCol="0">
            <a:spAutoFit/>
          </a:bodyPr>
          <a:lstStyle/>
          <a:p>
            <a:pPr marL="179388" indent="-179388">
              <a:buFont typeface="Arial" panose="020B0604020202020204" pitchFamily="34" charset="0"/>
              <a:buChar char="•"/>
            </a:pPr>
            <a:r>
              <a:rPr lang="en-US" altLang="ko-KR" sz="2000" dirty="0">
                <a:latin typeface="Arial" panose="020B0604020202020204" pitchFamily="34" charset="0"/>
                <a:cs typeface="Arial" panose="020B0604020202020204" pitchFamily="34" charset="0"/>
              </a:rPr>
              <a:t>Cost</a:t>
            </a:r>
          </a:p>
          <a:p>
            <a:pPr marL="179388" indent="-179388">
              <a:buFont typeface="Arial" panose="020B0604020202020204" pitchFamily="34" charset="0"/>
              <a:buChar char="•"/>
            </a:pPr>
            <a:r>
              <a:rPr lang="en-US" altLang="ko-KR" sz="2000" dirty="0">
                <a:latin typeface="Arial" panose="020B0604020202020204" pitchFamily="34" charset="0"/>
                <a:cs typeface="Arial" panose="020B0604020202020204" pitchFamily="34" charset="0"/>
              </a:rPr>
              <a:t>Benefit </a:t>
            </a:r>
            <a:endParaRPr lang="ko-KR" altLang="en-US" sz="2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4DDD1FDE-DB05-4103-B857-C3931BB9FFFB}"/>
              </a:ext>
            </a:extLst>
          </p:cNvPr>
          <p:cNvSpPr txBox="1"/>
          <p:nvPr/>
        </p:nvSpPr>
        <p:spPr>
          <a:xfrm>
            <a:off x="7258918" y="5445224"/>
            <a:ext cx="1417538" cy="707886"/>
          </a:xfrm>
          <a:prstGeom prst="rect">
            <a:avLst/>
          </a:prstGeom>
          <a:solidFill>
            <a:srgbClr val="FFFF00"/>
          </a:solidFill>
          <a:ln>
            <a:solidFill>
              <a:schemeClr val="tx1"/>
            </a:solidFill>
          </a:ln>
        </p:spPr>
        <p:txBody>
          <a:bodyPr wrap="square" rtlCol="0">
            <a:spAutoFit/>
          </a:bodyPr>
          <a:lstStyle/>
          <a:p>
            <a:pPr marL="179388" indent="-179388">
              <a:buFont typeface="Arial" panose="020B0604020202020204" pitchFamily="34" charset="0"/>
              <a:buChar char="•"/>
            </a:pPr>
            <a:r>
              <a:rPr lang="en-US" altLang="ko-KR" sz="2000" dirty="0">
                <a:latin typeface="Arial" panose="020B0604020202020204" pitchFamily="34" charset="0"/>
                <a:cs typeface="Arial" panose="020B0604020202020204" pitchFamily="34" charset="0"/>
              </a:rPr>
              <a:t>Scope</a:t>
            </a:r>
          </a:p>
          <a:p>
            <a:pPr marL="179388" indent="-179388">
              <a:buFont typeface="Arial" panose="020B0604020202020204" pitchFamily="34" charset="0"/>
              <a:buChar char="•"/>
            </a:pPr>
            <a:r>
              <a:rPr lang="en-US" altLang="ko-KR" sz="2000" dirty="0">
                <a:latin typeface="Arial" panose="020B0604020202020204" pitchFamily="34" charset="0"/>
                <a:cs typeface="Arial" panose="020B0604020202020204" pitchFamily="34" charset="0"/>
              </a:rPr>
              <a:t>Intensity</a:t>
            </a:r>
            <a:endParaRPr lang="ko-KR"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536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F9199BF-A7A5-4EF8-B556-8448CC5B0C9C}"/>
              </a:ext>
            </a:extLst>
          </p:cNvPr>
          <p:cNvSpPr>
            <a:spLocks noGrp="1"/>
          </p:cNvSpPr>
          <p:nvPr>
            <p:ph type="title"/>
          </p:nvPr>
        </p:nvSpPr>
        <p:spPr>
          <a:xfrm>
            <a:off x="179388" y="125958"/>
            <a:ext cx="8208962" cy="566738"/>
          </a:xfrm>
        </p:spPr>
        <p:txBody>
          <a:bodyPr/>
          <a:lstStyle/>
          <a:p>
            <a:r>
              <a:rPr lang="en-US" altLang="ko-KR" b="1" dirty="0"/>
              <a:t>The Process of Evaluation</a:t>
            </a:r>
            <a:endParaRPr lang="ko-KR" altLang="en-US" b="1" dirty="0"/>
          </a:p>
        </p:txBody>
      </p:sp>
      <p:sp>
        <p:nvSpPr>
          <p:cNvPr id="4" name="슬라이드 번호 개체 틀 3">
            <a:extLst>
              <a:ext uri="{FF2B5EF4-FFF2-40B4-BE49-F238E27FC236}">
                <a16:creationId xmlns:a16="http://schemas.microsoft.com/office/drawing/2014/main" id="{1F852531-1F2D-4E71-9B0A-F52C0F6A56EC}"/>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9</a:t>
            </a:fld>
            <a:endParaRPr lang="en-US" altLang="ko-KR">
              <a:solidFill>
                <a:srgbClr val="000000"/>
              </a:solidFill>
            </a:endParaRPr>
          </a:p>
        </p:txBody>
      </p:sp>
      <p:sp>
        <p:nvSpPr>
          <p:cNvPr id="6" name="직사각형 5">
            <a:extLst>
              <a:ext uri="{FF2B5EF4-FFF2-40B4-BE49-F238E27FC236}">
                <a16:creationId xmlns:a16="http://schemas.microsoft.com/office/drawing/2014/main" id="{6189F8A1-D349-4091-BF47-F97C8585B1DC}"/>
              </a:ext>
            </a:extLst>
          </p:cNvPr>
          <p:cNvSpPr/>
          <p:nvPr/>
        </p:nvSpPr>
        <p:spPr>
          <a:xfrm>
            <a:off x="349552" y="1268881"/>
            <a:ext cx="3456384" cy="46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ko-KR" sz="2000" b="1" dirty="0">
                <a:latin typeface="Arial" panose="020B0604020202020204" pitchFamily="34" charset="0"/>
                <a:cs typeface="Arial" panose="020B0604020202020204" pitchFamily="34" charset="0"/>
              </a:rPr>
              <a:t>Phase 1: Evaluation</a:t>
            </a:r>
            <a:endParaRPr lang="ko-KR" altLang="en-US" sz="2000" b="1" dirty="0">
              <a:latin typeface="Arial" panose="020B0604020202020204" pitchFamily="34" charset="0"/>
              <a:cs typeface="Arial" panose="020B0604020202020204" pitchFamily="34" charset="0"/>
            </a:endParaRPr>
          </a:p>
        </p:txBody>
      </p:sp>
      <p:sp>
        <p:nvSpPr>
          <p:cNvPr id="9" name="직사각형 8">
            <a:extLst>
              <a:ext uri="{FF2B5EF4-FFF2-40B4-BE49-F238E27FC236}">
                <a16:creationId xmlns:a16="http://schemas.microsoft.com/office/drawing/2014/main" id="{F2DDF200-0C09-4CD3-B58C-1F797557E665}"/>
              </a:ext>
            </a:extLst>
          </p:cNvPr>
          <p:cNvSpPr/>
          <p:nvPr/>
        </p:nvSpPr>
        <p:spPr>
          <a:xfrm>
            <a:off x="349552" y="1792694"/>
            <a:ext cx="8686944" cy="584775"/>
          </a:xfrm>
          <a:prstGeom prst="rect">
            <a:avLst/>
          </a:prstGeom>
        </p:spPr>
        <p:txBody>
          <a:bodyPr wrap="square">
            <a:spAutoFit/>
          </a:bodyPr>
          <a:lstStyle/>
          <a:p>
            <a:pPr marL="179388" indent="-179388">
              <a:buFont typeface="Arial" panose="020B0604020202020204" pitchFamily="34" charset="0"/>
              <a:buChar char="•"/>
            </a:pPr>
            <a:r>
              <a:rPr lang="en-US" altLang="ko-KR" sz="1600" b="1" dirty="0">
                <a:solidFill>
                  <a:srgbClr val="C00000"/>
                </a:solidFill>
                <a:latin typeface="Arial" panose="020B0604020202020204" pitchFamily="34" charset="0"/>
                <a:cs typeface="Arial" panose="020B0604020202020204" pitchFamily="34" charset="0"/>
              </a:rPr>
              <a:t>Date</a:t>
            </a:r>
            <a:r>
              <a:rPr lang="en-US" altLang="ko-KR" sz="1600" dirty="0">
                <a:latin typeface="Arial" panose="020B0604020202020204" pitchFamily="34" charset="0"/>
                <a:cs typeface="Arial" panose="020B0604020202020204" pitchFamily="34" charset="0"/>
              </a:rPr>
              <a:t>: By May 2, 2022</a:t>
            </a:r>
          </a:p>
          <a:p>
            <a:pPr marL="179388" indent="-179388">
              <a:buFont typeface="Arial" panose="020B0604020202020204" pitchFamily="34" charset="0"/>
              <a:buChar char="•"/>
            </a:pPr>
            <a:r>
              <a:rPr lang="en-US" altLang="ko-KR" sz="1600" dirty="0">
                <a:latin typeface="Arial" panose="020B0604020202020204" pitchFamily="34" charset="0"/>
                <a:cs typeface="Arial" panose="020B0604020202020204" pitchFamily="34" charset="0"/>
              </a:rPr>
              <a:t>Presidents or the school’s evaluation team designated by the president</a:t>
            </a:r>
          </a:p>
        </p:txBody>
      </p:sp>
      <p:sp>
        <p:nvSpPr>
          <p:cNvPr id="10" name="직사각형 9">
            <a:extLst>
              <a:ext uri="{FF2B5EF4-FFF2-40B4-BE49-F238E27FC236}">
                <a16:creationId xmlns:a16="http://schemas.microsoft.com/office/drawing/2014/main" id="{6D6BCB8F-76A5-4227-98BA-7AF74A1A085A}"/>
              </a:ext>
            </a:extLst>
          </p:cNvPr>
          <p:cNvSpPr/>
          <p:nvPr/>
        </p:nvSpPr>
        <p:spPr>
          <a:xfrm>
            <a:off x="349552" y="2780928"/>
            <a:ext cx="3456384" cy="46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ko-KR" sz="2000" b="1" dirty="0">
                <a:latin typeface="Arial" panose="020B0604020202020204" pitchFamily="34" charset="0"/>
                <a:cs typeface="Arial" panose="020B0604020202020204" pitchFamily="34" charset="0"/>
              </a:rPr>
              <a:t>Phase 2: Judgment</a:t>
            </a:r>
            <a:endParaRPr lang="ko-KR" altLang="en-US" sz="2000" b="1" dirty="0">
              <a:latin typeface="Arial" panose="020B0604020202020204" pitchFamily="34" charset="0"/>
              <a:cs typeface="Arial" panose="020B0604020202020204" pitchFamily="34" charset="0"/>
            </a:endParaRPr>
          </a:p>
        </p:txBody>
      </p:sp>
      <p:sp>
        <p:nvSpPr>
          <p:cNvPr id="11" name="직사각형 10">
            <a:extLst>
              <a:ext uri="{FF2B5EF4-FFF2-40B4-BE49-F238E27FC236}">
                <a16:creationId xmlns:a16="http://schemas.microsoft.com/office/drawing/2014/main" id="{A4D4E6A5-0AE8-44E8-B184-F4AB3F986A38}"/>
              </a:ext>
            </a:extLst>
          </p:cNvPr>
          <p:cNvSpPr/>
          <p:nvPr/>
        </p:nvSpPr>
        <p:spPr>
          <a:xfrm>
            <a:off x="349552" y="3284746"/>
            <a:ext cx="8542928" cy="584775"/>
          </a:xfrm>
          <a:prstGeom prst="rect">
            <a:avLst/>
          </a:prstGeom>
        </p:spPr>
        <p:txBody>
          <a:bodyPr wrap="square">
            <a:spAutoFit/>
          </a:bodyPr>
          <a:lstStyle/>
          <a:p>
            <a:pPr marL="179388" indent="-179388">
              <a:buFont typeface="Arial" panose="020B0604020202020204" pitchFamily="34" charset="0"/>
              <a:buChar char="•"/>
            </a:pPr>
            <a:r>
              <a:rPr lang="en-US" altLang="ko-KR" sz="1600" b="1" dirty="0">
                <a:solidFill>
                  <a:srgbClr val="C00000"/>
                </a:solidFill>
                <a:latin typeface="Arial" panose="020B0604020202020204" pitchFamily="34" charset="0"/>
                <a:cs typeface="Arial" panose="020B0604020202020204" pitchFamily="34" charset="0"/>
              </a:rPr>
              <a:t>Date</a:t>
            </a:r>
            <a:r>
              <a:rPr lang="en-US" altLang="ko-KR" sz="1600" dirty="0">
                <a:latin typeface="Arial" panose="020B0604020202020204" pitchFamily="34" charset="0"/>
                <a:cs typeface="Arial" panose="020B0604020202020204" pitchFamily="34" charset="0"/>
              </a:rPr>
              <a:t>: By May 23, 2022</a:t>
            </a:r>
          </a:p>
          <a:p>
            <a:pPr marL="179388" indent="-179388">
              <a:buFont typeface="Arial" panose="020B0604020202020204" pitchFamily="34" charset="0"/>
              <a:buChar char="•"/>
            </a:pPr>
            <a:r>
              <a:rPr lang="en-US" altLang="ko-KR" sz="1600" dirty="0">
                <a:latin typeface="Arial" panose="020B0604020202020204" pitchFamily="34" charset="0"/>
                <a:cs typeface="Arial" panose="020B0604020202020204" pitchFamily="34" charset="0"/>
              </a:rPr>
              <a:t>Representatives of the university leagues and the members of the WURI Evaluation Board </a:t>
            </a:r>
          </a:p>
        </p:txBody>
      </p:sp>
      <p:sp>
        <p:nvSpPr>
          <p:cNvPr id="12" name="직사각형 11">
            <a:extLst>
              <a:ext uri="{FF2B5EF4-FFF2-40B4-BE49-F238E27FC236}">
                <a16:creationId xmlns:a16="http://schemas.microsoft.com/office/drawing/2014/main" id="{C4FD34B4-CC54-4AD2-8E94-2C880391B65F}"/>
              </a:ext>
            </a:extLst>
          </p:cNvPr>
          <p:cNvSpPr/>
          <p:nvPr/>
        </p:nvSpPr>
        <p:spPr>
          <a:xfrm>
            <a:off x="349552" y="4293096"/>
            <a:ext cx="3456384" cy="46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ko-KR" sz="2000" b="1" dirty="0">
                <a:latin typeface="Arial" panose="020B0604020202020204" pitchFamily="34" charset="0"/>
                <a:cs typeface="Arial" panose="020B0604020202020204" pitchFamily="34" charset="0"/>
              </a:rPr>
              <a:t>Phase 3: Final Review </a:t>
            </a:r>
          </a:p>
        </p:txBody>
      </p:sp>
      <p:sp>
        <p:nvSpPr>
          <p:cNvPr id="13" name="직사각형 12">
            <a:extLst>
              <a:ext uri="{FF2B5EF4-FFF2-40B4-BE49-F238E27FC236}">
                <a16:creationId xmlns:a16="http://schemas.microsoft.com/office/drawing/2014/main" id="{464DA08C-5666-49F7-8EC8-245714219BEF}"/>
              </a:ext>
            </a:extLst>
          </p:cNvPr>
          <p:cNvSpPr/>
          <p:nvPr/>
        </p:nvSpPr>
        <p:spPr>
          <a:xfrm>
            <a:off x="349552" y="4889487"/>
            <a:ext cx="8686944" cy="1077218"/>
          </a:xfrm>
          <a:prstGeom prst="rect">
            <a:avLst/>
          </a:prstGeom>
        </p:spPr>
        <p:txBody>
          <a:bodyPr wrap="square">
            <a:spAutoFit/>
          </a:bodyPr>
          <a:lstStyle/>
          <a:p>
            <a:pPr marL="179388" indent="-179388">
              <a:buFont typeface="Arial" panose="020B0604020202020204" pitchFamily="34" charset="0"/>
              <a:buChar char="•"/>
            </a:pPr>
            <a:r>
              <a:rPr lang="en-US" altLang="ko-KR" sz="1600" b="1" dirty="0">
                <a:solidFill>
                  <a:srgbClr val="C00000"/>
                </a:solidFill>
                <a:latin typeface="Arial" panose="020B0604020202020204" pitchFamily="34" charset="0"/>
                <a:cs typeface="Arial" panose="020B0604020202020204" pitchFamily="34" charset="0"/>
              </a:rPr>
              <a:t>Date</a:t>
            </a:r>
            <a:r>
              <a:rPr lang="en-US" altLang="ko-KR" sz="1600" dirty="0">
                <a:latin typeface="Arial" panose="020B0604020202020204" pitchFamily="34" charset="0"/>
                <a:cs typeface="Arial" panose="020B0604020202020204" pitchFamily="34" charset="0"/>
              </a:rPr>
              <a:t>: By June 3, 2022</a:t>
            </a:r>
          </a:p>
          <a:p>
            <a:pPr marL="179388" indent="-179388">
              <a:buFont typeface="Arial" panose="020B0604020202020204" pitchFamily="34" charset="0"/>
              <a:buChar char="•"/>
            </a:pPr>
            <a:r>
              <a:rPr lang="en-US" altLang="ko-KR" sz="1600" dirty="0">
                <a:latin typeface="Arial" panose="020B0604020202020204" pitchFamily="34" charset="0"/>
                <a:cs typeface="Arial" panose="020B0604020202020204" pitchFamily="34" charset="0"/>
              </a:rPr>
              <a:t>WURI Evaluation Board </a:t>
            </a:r>
            <a:r>
              <a:rPr lang="en-US" altLang="ko-KR" sz="1600" u="sng" dirty="0">
                <a:latin typeface="Arial" panose="020B0604020202020204" pitchFamily="34" charset="0"/>
                <a:cs typeface="Arial" panose="020B0604020202020204" pitchFamily="34" charset="0"/>
              </a:rPr>
              <a:t>checked</a:t>
            </a:r>
            <a:r>
              <a:rPr lang="en-US" altLang="ko-KR" sz="1600" dirty="0">
                <a:latin typeface="Arial" panose="020B0604020202020204" pitchFamily="34" charset="0"/>
                <a:cs typeface="Arial" panose="020B0604020202020204" pitchFamily="34" charset="0"/>
              </a:rPr>
              <a:t> the reliability of the contents in the submitted applications,</a:t>
            </a:r>
            <a:r>
              <a:rPr lang="en-US" altLang="ko-KR" sz="1600" u="sng" dirty="0">
                <a:latin typeface="Arial" panose="020B0604020202020204" pitchFamily="34" charset="0"/>
                <a:cs typeface="Arial" panose="020B0604020202020204" pitchFamily="34" charset="0"/>
              </a:rPr>
              <a:t> aggregated</a:t>
            </a:r>
            <a:r>
              <a:rPr lang="en-US" altLang="ko-KR" sz="1600" dirty="0">
                <a:latin typeface="Arial" panose="020B0604020202020204" pitchFamily="34" charset="0"/>
                <a:cs typeface="Arial" panose="020B0604020202020204" pitchFamily="34" charset="0"/>
              </a:rPr>
              <a:t> the recommendations of the judges, and </a:t>
            </a:r>
            <a:r>
              <a:rPr lang="en-US" altLang="ko-KR" sz="1600" u="sng" dirty="0">
                <a:latin typeface="Arial" panose="020B0604020202020204" pitchFamily="34" charset="0"/>
                <a:cs typeface="Arial" panose="020B0604020202020204" pitchFamily="34" charset="0"/>
              </a:rPr>
              <a:t>finalized </a:t>
            </a:r>
            <a:r>
              <a:rPr lang="en-US" altLang="ko-KR" sz="1600" dirty="0">
                <a:latin typeface="Arial" panose="020B0604020202020204" pitchFamily="34" charset="0"/>
                <a:cs typeface="Arial" panose="020B0604020202020204" pitchFamily="34" charset="0"/>
              </a:rPr>
              <a:t>the entries of the WURI Ranking 2022</a:t>
            </a:r>
            <a:endParaRPr lang="ko-KR" altLang="en-US" sz="16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2262890"/>
      </p:ext>
    </p:extLst>
  </p:cSld>
  <p:clrMapOvr>
    <a:masterClrMapping/>
  </p:clrMapOvr>
</p:sld>
</file>

<file path=ppt/theme/theme1.xml><?xml version="1.0" encoding="utf-8"?>
<a:theme xmlns:a="http://schemas.openxmlformats.org/drawingml/2006/main" name="4_기본 디자인">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기본 디자인">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66157</TotalTime>
  <Words>5429</Words>
  <Application>Microsoft Office PowerPoint</Application>
  <PresentationFormat>화면 슬라이드 쇼(4:3)</PresentationFormat>
  <Paragraphs>1601</Paragraphs>
  <Slides>32</Slides>
  <Notes>8</Notes>
  <HiddenSlides>0</HiddenSlides>
  <MMClips>0</MMClips>
  <ScaleCrop>false</ScaleCrop>
  <HeadingPairs>
    <vt:vector size="6" baseType="variant">
      <vt:variant>
        <vt:lpstr>사용한 글꼴</vt:lpstr>
      </vt:variant>
      <vt:variant>
        <vt:i4>7</vt:i4>
      </vt:variant>
      <vt:variant>
        <vt:lpstr>테마</vt:lpstr>
      </vt:variant>
      <vt:variant>
        <vt:i4>2</vt:i4>
      </vt:variant>
      <vt:variant>
        <vt:lpstr>슬라이드 제목</vt:lpstr>
      </vt:variant>
      <vt:variant>
        <vt:i4>32</vt:i4>
      </vt:variant>
    </vt:vector>
  </HeadingPairs>
  <TitlesOfParts>
    <vt:vector size="41" baseType="lpstr">
      <vt:lpstr>Arial Unicode MS</vt:lpstr>
      <vt:lpstr>굴림</vt:lpstr>
      <vt:lpstr>맑은 고딕</vt:lpstr>
      <vt:lpstr>Arial</vt:lpstr>
      <vt:lpstr>Verdana</vt:lpstr>
      <vt:lpstr>Webdings</vt:lpstr>
      <vt:lpstr>Wingdings</vt:lpstr>
      <vt:lpstr>4_기본 디자인</vt:lpstr>
      <vt:lpstr>3_기본 디자인</vt:lpstr>
      <vt:lpstr>PowerPoint 프레젠테이션</vt:lpstr>
      <vt:lpstr>Table of Contents</vt:lpstr>
      <vt:lpstr>Table of Contents</vt:lpstr>
      <vt:lpstr>The New Normal</vt:lpstr>
      <vt:lpstr>Challenges by the Companies in the Real World</vt:lpstr>
      <vt:lpstr>Problems with Existing Models for University Evaluation</vt:lpstr>
      <vt:lpstr>A New Approach: Real Impacts on the World</vt:lpstr>
      <vt:lpstr>The Criteria for Evaluation</vt:lpstr>
      <vt:lpstr>The Process of Evaluation</vt:lpstr>
      <vt:lpstr>Table of Contents</vt:lpstr>
      <vt:lpstr>The WURI Ranking 2022</vt:lpstr>
      <vt:lpstr>Top 50 Six Categories</vt:lpstr>
      <vt:lpstr>WURI 2022: Top 50 (Industrial Application)</vt:lpstr>
      <vt:lpstr>WURI 2022: Top 50 (Entrepreneurial Spirit)</vt:lpstr>
      <vt:lpstr>WURI 2022: Top 50 (Ethical Value)</vt:lpstr>
      <vt:lpstr>WURI 2022: Top 50 (Student Mobility and Openness)</vt:lpstr>
      <vt:lpstr>WURI 2022: Top 50 (Crisis Management)</vt:lpstr>
      <vt:lpstr>WURI 2022: Top 50 (Fourth Industrial Revolution)</vt:lpstr>
      <vt:lpstr>Global Top 100 Innovative Universities</vt:lpstr>
      <vt:lpstr>WURI 2022: Global Top 100 Innovative Universities (1 - 50)</vt:lpstr>
      <vt:lpstr>WURI 2022: Global Top 100 Innovative Universities (51 - 100)</vt:lpstr>
      <vt:lpstr>Table of Contents</vt:lpstr>
      <vt:lpstr>Innovative Cases: Industrial Application</vt:lpstr>
      <vt:lpstr>Innovative Cases: Entrepreneurial Spirit</vt:lpstr>
      <vt:lpstr>Innovative Cases: Ethical Value</vt:lpstr>
      <vt:lpstr>Innovative Cases: Student Mobility and Openness</vt:lpstr>
      <vt:lpstr>Innovative Cases: Crisis Management</vt:lpstr>
      <vt:lpstr>Innovative Cases: Fourth Industrial Revolution</vt:lpstr>
      <vt:lpstr>Emerging Challengers: Regions</vt:lpstr>
      <vt:lpstr>Emerging Challengers: Regions</vt:lpstr>
      <vt:lpstr>Table of Contents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WURI</dc:title>
  <dc:creator>13Z980</dc:creator>
  <cp:lastModifiedBy>이 슬아</cp:lastModifiedBy>
  <cp:revision>4359</cp:revision>
  <cp:lastPrinted>2022-06-09T04:11:40Z</cp:lastPrinted>
  <dcterms:created xsi:type="dcterms:W3CDTF">2008-04-20T04:32:13Z</dcterms:created>
  <dcterms:modified xsi:type="dcterms:W3CDTF">2022-06-14T03:30:49Z</dcterms:modified>
</cp:coreProperties>
</file>